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5" r:id="rId4"/>
    <p:sldId id="258" r:id="rId5"/>
    <p:sldId id="264" r:id="rId6"/>
    <p:sldId id="277" r:id="rId7"/>
    <p:sldId id="260" r:id="rId8"/>
    <p:sldId id="261" r:id="rId9"/>
    <p:sldId id="267" r:id="rId10"/>
    <p:sldId id="269" r:id="rId11"/>
    <p:sldId id="263" r:id="rId12"/>
    <p:sldId id="266" r:id="rId13"/>
    <p:sldId id="270" r:id="rId14"/>
    <p:sldId id="278" r:id="rId15"/>
    <p:sldId id="273" r:id="rId16"/>
    <p:sldId id="279" r:id="rId17"/>
    <p:sldId id="272" r:id="rId18"/>
    <p:sldId id="280" r:id="rId19"/>
    <p:sldId id="275" r:id="rId20"/>
    <p:sldId id="281" r:id="rId21"/>
    <p:sldId id="271" r:id="rId22"/>
    <p:sldId id="282" r:id="rId23"/>
    <p:sldId id="276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" initials="J" lastIdx="1" clrIdx="0">
    <p:extLst>
      <p:ext uri="{19B8F6BF-5375-455C-9EA6-DF929625EA0E}">
        <p15:presenceInfo xmlns:p15="http://schemas.microsoft.com/office/powerpoint/2012/main" userId="J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817"/>
    <a:srgbClr val="0A1410"/>
    <a:srgbClr val="010A09"/>
    <a:srgbClr val="0B1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000" autoAdjust="0"/>
  </p:normalViewPr>
  <p:slideViewPr>
    <p:cSldViewPr snapToGrid="0">
      <p:cViewPr varScale="1">
        <p:scale>
          <a:sx n="75" d="100"/>
          <a:sy n="75" d="100"/>
        </p:scale>
        <p:origin x="130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8T16:14:43.835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73D68-3739-438F-BA35-036EB77F3C28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26213-BF7B-47E7-88DB-24BC0C787E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2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99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(IT) </a:t>
            </a:r>
            <a:r>
              <a:rPr lang="fr-BE" dirty="0" err="1"/>
              <a:t>Pegna</a:t>
            </a:r>
            <a:r>
              <a:rPr lang="fr-BE" dirty="0"/>
              <a:t> Instruments </a:t>
            </a:r>
          </a:p>
          <a:p>
            <a:pPr marL="171450" indent="-171450">
              <a:buFontTx/>
              <a:buChar char="-"/>
            </a:pPr>
            <a:r>
              <a:rPr lang="fr-BE" dirty="0"/>
              <a:t>(BE) Studio </a:t>
            </a:r>
            <a:r>
              <a:rPr lang="fr-BE" dirty="0" err="1"/>
              <a:t>Apelac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(DE) </a:t>
            </a:r>
            <a:r>
              <a:rPr lang="fr-BE" dirty="0" err="1"/>
              <a:t>SubScope</a:t>
            </a:r>
            <a:r>
              <a:rPr lang="fr-BE" dirty="0"/>
              <a:t>, artisanal haut de gamme</a:t>
            </a:r>
          </a:p>
          <a:p>
            <a:pPr marL="171450" indent="-171450">
              <a:buFontTx/>
              <a:buChar char="-"/>
            </a:pPr>
            <a:r>
              <a:rPr lang="fr-BE" dirty="0"/>
              <a:t>(USA) Big </a:t>
            </a:r>
            <a:r>
              <a:rPr lang="fr-BE" dirty="0" err="1"/>
              <a:t>Briar</a:t>
            </a:r>
            <a:r>
              <a:rPr lang="fr-BE" dirty="0"/>
              <a:t>, copie modèle soviet 1961</a:t>
            </a:r>
          </a:p>
          <a:p>
            <a:pPr marL="171450" indent="-171450">
              <a:buFontTx/>
              <a:buChar char="-"/>
            </a:pPr>
            <a:r>
              <a:rPr lang="fr-BE" dirty="0"/>
              <a:t>(USA) Burns</a:t>
            </a:r>
          </a:p>
          <a:p>
            <a:pPr marL="171450" indent="-171450">
              <a:buFontTx/>
              <a:buChar char="-"/>
            </a:pPr>
            <a:r>
              <a:rPr lang="fr-BE" dirty="0"/>
              <a:t>(USA) </a:t>
            </a:r>
            <a:r>
              <a:rPr lang="fr-BE" dirty="0" err="1"/>
              <a:t>Wavefront</a:t>
            </a:r>
            <a:r>
              <a:rPr lang="fr-BE" dirty="0"/>
              <a:t> (+)</a:t>
            </a:r>
          </a:p>
          <a:p>
            <a:pPr marL="171450" indent="-171450">
              <a:buFontTx/>
              <a:buChar char="-"/>
            </a:pPr>
            <a:r>
              <a:rPr lang="fr-BE" dirty="0"/>
              <a:t>(USA) </a:t>
            </a:r>
            <a:r>
              <a:rPr lang="fr-BE" dirty="0" err="1"/>
              <a:t>ThereManiacs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(JP) </a:t>
            </a:r>
            <a:r>
              <a:rPr lang="fr-BE" dirty="0" err="1"/>
              <a:t>Gakken</a:t>
            </a:r>
            <a:endParaRPr lang="fr-BE" dirty="0"/>
          </a:p>
          <a:p>
            <a:pPr marL="171450" indent="-171450">
              <a:buFontTx/>
              <a:buChar char="-"/>
            </a:pPr>
            <a:endParaRPr lang="fr-BE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16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instrument originel = analogique (lampe ou transistor)</a:t>
            </a:r>
          </a:p>
          <a:p>
            <a:pPr marL="171450" indent="-171450">
              <a:buFontTx/>
              <a:buChar char="-"/>
            </a:pPr>
            <a:r>
              <a:rPr lang="fr-BE" dirty="0"/>
              <a:t>apport synthèse numérique -&gt; appareils premier prix et kits</a:t>
            </a:r>
          </a:p>
          <a:p>
            <a:pPr marL="171450" indent="-171450">
              <a:buFontTx/>
              <a:buChar char="-"/>
            </a:pPr>
            <a:r>
              <a:rPr lang="fr-BE" dirty="0"/>
              <a:t>Certains sont juste un simple contrôleur CV/MIDI (comme un clavier USB)</a:t>
            </a:r>
          </a:p>
          <a:p>
            <a:pPr marL="171450" indent="-171450">
              <a:buFontTx/>
              <a:buChar char="-"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DÉRIVÉS</a:t>
            </a:r>
          </a:p>
          <a:p>
            <a:pPr marL="171450" indent="-171450">
              <a:buFontTx/>
              <a:buChar char="-"/>
            </a:pPr>
            <a:r>
              <a:rPr lang="fr-BE" dirty="0" err="1"/>
              <a:t>Thannerin</a:t>
            </a:r>
            <a:r>
              <a:rPr lang="fr-BE" dirty="0"/>
              <a:t> (Paul Tanner)</a:t>
            </a:r>
          </a:p>
          <a:p>
            <a:pPr marL="171450" indent="-171450">
              <a:buFontTx/>
              <a:buChar char="-"/>
            </a:pPr>
            <a:r>
              <a:rPr lang="fr-BE" dirty="0"/>
              <a:t>Beach Boys, Good Vibrations (1966)</a:t>
            </a:r>
          </a:p>
          <a:p>
            <a:pPr marL="171450" indent="-171450">
              <a:buFontTx/>
              <a:buChar char="-"/>
            </a:pPr>
            <a:r>
              <a:rPr lang="fr-BE" dirty="0"/>
              <a:t>origine analogique mais adj numérique</a:t>
            </a:r>
          </a:p>
          <a:p>
            <a:pPr marL="171450" indent="-171450">
              <a:buFontTx/>
              <a:buChar char="-"/>
            </a:pPr>
            <a:r>
              <a:rPr lang="fr-BE" dirty="0"/>
              <a:t>(GB) </a:t>
            </a:r>
            <a:r>
              <a:rPr lang="fr-BE" dirty="0" err="1"/>
              <a:t>Stylophone</a:t>
            </a:r>
            <a:r>
              <a:rPr lang="fr-BE" dirty="0"/>
              <a:t>, tjrs vendu</a:t>
            </a:r>
          </a:p>
          <a:p>
            <a:pPr marL="171450" indent="-171450">
              <a:buFontTx/>
              <a:buChar char="-"/>
            </a:pPr>
            <a:r>
              <a:rPr lang="fr-BE" dirty="0"/>
              <a:t>(DE) </a:t>
            </a:r>
            <a:r>
              <a:rPr lang="fr-BE" dirty="0" err="1"/>
              <a:t>Doepfer</a:t>
            </a:r>
            <a:r>
              <a:rPr lang="fr-BE" dirty="0"/>
              <a:t>, </a:t>
            </a:r>
            <a:r>
              <a:rPr lang="fr-BE" dirty="0" err="1"/>
              <a:t>eurorack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(CZ) </a:t>
            </a:r>
            <a:r>
              <a:rPr lang="fr-BE" dirty="0" err="1"/>
              <a:t>Widara</a:t>
            </a:r>
            <a:r>
              <a:rPr lang="fr-BE" dirty="0"/>
              <a:t> Distant </a:t>
            </a:r>
            <a:r>
              <a:rPr lang="fr-BE" dirty="0" err="1"/>
              <a:t>Voices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(UK) e-</a:t>
            </a:r>
            <a:r>
              <a:rPr lang="fr-BE" dirty="0" err="1"/>
              <a:t>ther</a:t>
            </a:r>
            <a:r>
              <a:rPr lang="fr-BE" dirty="0"/>
              <a:t> Advance</a:t>
            </a:r>
          </a:p>
          <a:p>
            <a:pPr marL="171450" indent="-171450">
              <a:buFontTx/>
              <a:buChar char="-"/>
            </a:pPr>
            <a:r>
              <a:rPr lang="fr-BE" dirty="0"/>
              <a:t>(USA) </a:t>
            </a:r>
            <a:r>
              <a:rPr lang="fr-BE" dirty="0" err="1"/>
              <a:t>Zepellin</a:t>
            </a:r>
            <a:r>
              <a:rPr lang="fr-BE" dirty="0"/>
              <a:t> Design </a:t>
            </a:r>
            <a:r>
              <a:rPr lang="fr-BE" dirty="0" err="1"/>
              <a:t>Labs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(AUT) </a:t>
            </a:r>
            <a:r>
              <a:rPr lang="fr-BE" dirty="0" err="1"/>
              <a:t>Therenect</a:t>
            </a:r>
            <a:r>
              <a:rPr lang="fr-BE" dirty="0"/>
              <a:t>, université des arts et du design industriel de Linz</a:t>
            </a:r>
          </a:p>
          <a:p>
            <a:pPr marL="171450" indent="-171450">
              <a:buFontTx/>
              <a:buChar char="-"/>
            </a:pPr>
            <a:r>
              <a:rPr lang="fr-BE" dirty="0"/>
              <a:t>9/03/2016, Doodle par Google, 105 ans Clara </a:t>
            </a:r>
            <a:r>
              <a:rPr lang="fr-BE" dirty="0" err="1"/>
              <a:t>Rockmore</a:t>
            </a:r>
            <a:endParaRPr lang="fr-BE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244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(USA) kit Moog </a:t>
            </a:r>
            <a:r>
              <a:rPr lang="fr-BE" dirty="0" err="1"/>
              <a:t>Etherwave</a:t>
            </a:r>
            <a:r>
              <a:rPr lang="fr-BE" dirty="0"/>
              <a:t> (rare)</a:t>
            </a:r>
          </a:p>
          <a:p>
            <a:pPr marL="171450" indent="-171450">
              <a:buFontTx/>
              <a:buChar char="-"/>
            </a:pPr>
            <a:r>
              <a:rPr lang="fr-FR" dirty="0"/>
              <a:t>(CN) Mini-</a:t>
            </a:r>
            <a:r>
              <a:rPr lang="fr-FR" dirty="0" err="1"/>
              <a:t>Theremin</a:t>
            </a:r>
            <a:r>
              <a:rPr lang="fr-FR" dirty="0"/>
              <a:t>, CB, </a:t>
            </a:r>
            <a:r>
              <a:rPr lang="fr-FR" dirty="0" err="1"/>
              <a:t>Aliexpress</a:t>
            </a:r>
            <a:r>
              <a:rPr lang="fr-FR" dirty="0"/>
              <a:t>/Amazon</a:t>
            </a:r>
          </a:p>
          <a:p>
            <a:pPr marL="171450" indent="-171450">
              <a:buFontTx/>
              <a:buChar char="-"/>
            </a:pPr>
            <a:r>
              <a:rPr lang="fr-FR" dirty="0"/>
              <a:t>(USA) </a:t>
            </a:r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Synthrotek</a:t>
            </a:r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, optique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(DE) </a:t>
            </a:r>
            <a:r>
              <a:rPr lang="fr-FR" dirty="0" err="1"/>
              <a:t>Kainkalabs</a:t>
            </a:r>
            <a:r>
              <a:rPr lang="fr-FR" dirty="0"/>
              <a:t>, Kickstarter </a:t>
            </a:r>
            <a:r>
              <a:rPr lang="fr-FR" dirty="0" err="1"/>
              <a:t>project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(CH) </a:t>
            </a:r>
            <a:r>
              <a:rPr lang="fr-FR" dirty="0" err="1"/>
              <a:t>OpenTheremin</a:t>
            </a:r>
            <a:r>
              <a:rPr lang="fr-FR" dirty="0"/>
              <a:t>, open source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550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INTERPRÈTES</a:t>
            </a:r>
          </a:p>
          <a:p>
            <a:pPr marL="171450" indent="-171450">
              <a:buFontTx/>
              <a:buChar char="-"/>
            </a:pPr>
            <a:r>
              <a:rPr lang="fr-BE" dirty="0"/>
              <a:t>Léon Thérémine</a:t>
            </a:r>
          </a:p>
          <a:p>
            <a:pPr marL="171450" indent="-171450">
              <a:buFontTx/>
              <a:buChar char="-"/>
            </a:pPr>
            <a:r>
              <a:rPr lang="fr-BE" dirty="0"/>
              <a:t>Clara </a:t>
            </a:r>
            <a:r>
              <a:rPr lang="fr-BE" dirty="0" err="1"/>
              <a:t>Rockmore</a:t>
            </a:r>
            <a:r>
              <a:rPr lang="fr-BE" dirty="0"/>
              <a:t>, origine russe, amie </a:t>
            </a:r>
            <a:r>
              <a:rPr lang="fr-BE"/>
              <a:t>de Léon Thérémine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Grégoire Blanc (FR), Carolina Eyck (DE)</a:t>
            </a:r>
          </a:p>
          <a:p>
            <a:pPr marL="171450" indent="-171450">
              <a:buFontTx/>
              <a:buChar char="-"/>
            </a:pPr>
            <a:r>
              <a:rPr lang="fr-BE" dirty="0" err="1"/>
              <a:t>Bozar</a:t>
            </a:r>
            <a:r>
              <a:rPr lang="fr-BE" dirty="0"/>
              <a:t> 2018, salle Henri Leboeuf</a:t>
            </a:r>
          </a:p>
          <a:p>
            <a:pPr marL="0" indent="0">
              <a:buFontTx/>
              <a:buNone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RÉPERTOIRE</a:t>
            </a:r>
          </a:p>
          <a:p>
            <a:pPr marL="171450" indent="-171450">
              <a:buFontTx/>
              <a:buChar char="-"/>
            </a:pPr>
            <a:r>
              <a:rPr lang="fr-BE" dirty="0"/>
              <a:t>classique, accompagnements</a:t>
            </a:r>
          </a:p>
          <a:p>
            <a:pPr marL="171450" indent="-171450">
              <a:buFontTx/>
              <a:buChar char="-"/>
            </a:pPr>
            <a:r>
              <a:rPr lang="fr-BE" dirty="0"/>
              <a:t>puis pièces spécifiques, 250 aujourd’hui</a:t>
            </a:r>
          </a:p>
          <a:p>
            <a:pPr marL="171450" indent="-171450">
              <a:buFontTx/>
              <a:buChar char="-"/>
            </a:pPr>
            <a:r>
              <a:rPr lang="fr-BE" dirty="0"/>
              <a:t>solo, avec orchestre, musique chambre, avec piano</a:t>
            </a:r>
          </a:p>
          <a:p>
            <a:pPr marL="171450" indent="-171450">
              <a:buFontTx/>
              <a:buChar char="-"/>
            </a:pPr>
            <a:r>
              <a:rPr lang="fr-BE" dirty="0"/>
              <a:t>contemporain, expérimental/concrète, pop, rock, électro</a:t>
            </a:r>
          </a:p>
          <a:p>
            <a:pPr marL="171450" indent="-171450">
              <a:buFontTx/>
              <a:buChar char="-"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EXTRAITS CLASSIQUE</a:t>
            </a:r>
          </a:p>
          <a:p>
            <a:pPr marL="171450" indent="-171450">
              <a:buFontTx/>
              <a:buChar char="-"/>
            </a:pPr>
            <a:r>
              <a:rPr lang="fr-FR" dirty="0"/>
              <a:t>Tchaïkovski, Bach, Beethoven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Léon Thérémine - Saint-Saëns, The Swann</a:t>
            </a:r>
          </a:p>
          <a:p>
            <a:pPr marL="171450" indent="-171450">
              <a:buFontTx/>
              <a:buChar char="-"/>
            </a:pPr>
            <a:r>
              <a:rPr lang="fr-FR" dirty="0"/>
              <a:t>00:26 Clara </a:t>
            </a:r>
            <a:r>
              <a:rPr lang="fr-FR" dirty="0" err="1"/>
              <a:t>Rockmore</a:t>
            </a:r>
            <a:r>
              <a:rPr lang="fr-FR" dirty="0"/>
              <a:t> - Chopin, Nocturne</a:t>
            </a:r>
          </a:p>
          <a:p>
            <a:pPr marL="171450" indent="-171450">
              <a:buFontTx/>
              <a:buChar char="-"/>
            </a:pPr>
            <a:r>
              <a:rPr lang="fr-FR" dirty="0"/>
              <a:t>01:07 Grégoire Blanc - Rachmaninov, Vocalise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BE" dirty="0"/>
              <a:t>EXTRAITS </a:t>
            </a:r>
            <a:r>
              <a:rPr lang="fr-FR" dirty="0"/>
              <a:t>MODERNE</a:t>
            </a:r>
          </a:p>
          <a:p>
            <a:pPr marL="171450" indent="-171450">
              <a:buFontTx/>
              <a:buChar char="-"/>
            </a:pPr>
            <a:r>
              <a:rPr lang="fr-FR" dirty="0"/>
              <a:t>Gershwin</a:t>
            </a:r>
          </a:p>
          <a:p>
            <a:pPr marL="171450" indent="-171450">
              <a:buFontTx/>
              <a:buChar char="-"/>
            </a:pPr>
            <a:r>
              <a:rPr lang="en-US" dirty="0"/>
              <a:t>01:33 Carolina Eyck - Dancefloor With Pulsing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02:39 Katica </a:t>
            </a:r>
            <a:r>
              <a:rPr lang="en-US" dirty="0" err="1"/>
              <a:t>Illényi</a:t>
            </a:r>
            <a:r>
              <a:rPr lang="en-US" dirty="0"/>
              <a:t> - Once Upon a Time in the West</a:t>
            </a:r>
          </a:p>
          <a:p>
            <a:pPr marL="171450" indent="-171450">
              <a:buFontTx/>
              <a:buChar char="-"/>
            </a:pPr>
            <a:r>
              <a:rPr lang="en-US" dirty="0"/>
              <a:t>03:20 Katica </a:t>
            </a:r>
            <a:r>
              <a:rPr lang="en-US" dirty="0" err="1"/>
              <a:t>Illényi</a:t>
            </a:r>
            <a:r>
              <a:rPr lang="en-US" dirty="0"/>
              <a:t> - Only You</a:t>
            </a:r>
          </a:p>
          <a:p>
            <a:pPr marL="171450" indent="-171450">
              <a:buFontTx/>
              <a:buChar char="-"/>
            </a:pPr>
            <a:r>
              <a:rPr lang="en-US" dirty="0"/>
              <a:t>03:45 Carolina Eyck - The Haunted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483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EXTRAITS CLASSIQUE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Léon Thérémine - Saint-Saëns, The Swann</a:t>
            </a:r>
          </a:p>
          <a:p>
            <a:pPr marL="171450" indent="-171450">
              <a:buFontTx/>
              <a:buChar char="-"/>
            </a:pPr>
            <a:r>
              <a:rPr lang="fr-FR" dirty="0"/>
              <a:t>00:26 Clara </a:t>
            </a:r>
            <a:r>
              <a:rPr lang="fr-FR" dirty="0" err="1"/>
              <a:t>Rockmore</a:t>
            </a:r>
            <a:r>
              <a:rPr lang="fr-FR" dirty="0"/>
              <a:t> - Chopin, Nocturne</a:t>
            </a:r>
          </a:p>
          <a:p>
            <a:pPr marL="171450" indent="-171450">
              <a:buFontTx/>
              <a:buChar char="-"/>
            </a:pPr>
            <a:r>
              <a:rPr lang="fr-FR" dirty="0"/>
              <a:t>01:07 Grégoire Blanc - Rachmaninov, Vocalise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BE" dirty="0"/>
              <a:t>EXTRAITS </a:t>
            </a:r>
            <a:r>
              <a:rPr lang="fr-FR" dirty="0"/>
              <a:t>MODERNE</a:t>
            </a:r>
          </a:p>
          <a:p>
            <a:pPr marL="171450" indent="-171450">
              <a:buFontTx/>
              <a:buChar char="-"/>
            </a:pPr>
            <a:r>
              <a:rPr lang="en-US" dirty="0"/>
              <a:t>01:33 Carolina Eyck - Dancefloor With Pulsing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02:39 Katica </a:t>
            </a:r>
            <a:r>
              <a:rPr lang="en-US" dirty="0" err="1"/>
              <a:t>Illényi</a:t>
            </a:r>
            <a:r>
              <a:rPr lang="en-US" dirty="0"/>
              <a:t> - Once Upon a Time in the West</a:t>
            </a:r>
          </a:p>
          <a:p>
            <a:pPr marL="171450" indent="-171450">
              <a:buFontTx/>
              <a:buChar char="-"/>
            </a:pPr>
            <a:r>
              <a:rPr lang="en-US" dirty="0"/>
              <a:t>03:20 Katica </a:t>
            </a:r>
            <a:r>
              <a:rPr lang="en-US" dirty="0" err="1"/>
              <a:t>Illényi</a:t>
            </a:r>
            <a:r>
              <a:rPr lang="en-US" dirty="0"/>
              <a:t> - Only You</a:t>
            </a:r>
          </a:p>
          <a:p>
            <a:pPr marL="171450" indent="-171450">
              <a:buFontTx/>
              <a:buChar char="-"/>
            </a:pPr>
            <a:r>
              <a:rPr lang="en-US" dirty="0"/>
              <a:t>03:45 Carolina Eyck - The Haunted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5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années 40-50, outre effets spéciaux, musique de film à part entière</a:t>
            </a:r>
          </a:p>
          <a:p>
            <a:pPr marL="171450" indent="-171450">
              <a:buFontTx/>
              <a:buChar char="-"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EXTRAITS</a:t>
            </a:r>
          </a:p>
          <a:p>
            <a:pPr marL="171450" indent="-171450">
              <a:buFontTx/>
              <a:buChar char="-"/>
            </a:pPr>
            <a:r>
              <a:rPr lang="fr-BE" dirty="0"/>
              <a:t>Le jour ou la terre s’arrêta… (1951),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 Wise (remake en 2008 avec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Keanu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Reeves et Jennifer Connelly)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Maison du docteur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Edwardes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(1945),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Alfred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Hitchock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Ingrid Bergman et Gregory Peck</a:t>
            </a:r>
            <a:endParaRPr lang="fr-FR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lost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week-end (1945), Billy Wilder</a:t>
            </a:r>
          </a:p>
          <a:p>
            <a:pPr marL="171450" indent="-171450">
              <a:buFontTx/>
              <a:buChar char="-"/>
            </a:pP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came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(1953),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Jack Arnold </a:t>
            </a:r>
            <a:endParaRPr lang="fr-FR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Mars </a:t>
            </a:r>
            <a:r>
              <a:rPr lang="fr-BE" dirty="0" err="1"/>
              <a:t>Attacks</a:t>
            </a:r>
            <a:r>
              <a:rPr lang="fr-BE" dirty="0"/>
              <a:t>!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(1996), Tim Burton avec Jack Nicholson et Glenn Close</a:t>
            </a:r>
            <a:endParaRPr lang="fr-B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Angels of Revolution (2016),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Alekseï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Fedortchenko</a:t>
            </a:r>
            <a:endParaRPr lang="fr-BE" dirty="0"/>
          </a:p>
          <a:p>
            <a:pPr marL="171450" indent="-171450">
              <a:buFontTx/>
              <a:buChar char="-"/>
            </a:pPr>
            <a:endParaRPr lang="fr-BE" i="0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537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FILMS</a:t>
            </a:r>
          </a:p>
          <a:p>
            <a:pPr marL="171450" indent="-171450">
              <a:buFontTx/>
              <a:buChar char="-"/>
            </a:pPr>
            <a:r>
              <a:rPr lang="fr-BE" dirty="0"/>
              <a:t>Le jour ou la terre s’arrêta… (1951),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 Wise (remake en 2008 avec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Keanu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Reeves et Jennifer Connelly)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Maison du docteur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Edwardes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(1945),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Alfred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Hitchock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Ingrid Bergman et Gregory Peck</a:t>
            </a:r>
            <a:endParaRPr lang="fr-FR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lost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week-end (1945), Billy Wilder</a:t>
            </a:r>
          </a:p>
          <a:p>
            <a:pPr marL="171450" indent="-171450">
              <a:buFontTx/>
              <a:buChar char="-"/>
            </a:pP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came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fr-FR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(1953),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Jack Arnold </a:t>
            </a:r>
            <a:endParaRPr lang="fr-FR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Mars </a:t>
            </a:r>
            <a:r>
              <a:rPr lang="fr-BE" dirty="0" err="1"/>
              <a:t>Attacks</a:t>
            </a:r>
            <a:r>
              <a:rPr lang="fr-BE" dirty="0"/>
              <a:t>!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(1996), Tim Burton avec Jack Nicholson et Glenn Close</a:t>
            </a:r>
            <a:endParaRPr lang="fr-B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Angels of Revolution (2016),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Alekseï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Fedortchenko</a:t>
            </a:r>
            <a:endParaRPr lang="fr-BE" dirty="0"/>
          </a:p>
          <a:p>
            <a:pPr marL="171450" indent="-171450">
              <a:buFontTx/>
              <a:buChar char="-"/>
            </a:pPr>
            <a:endParaRPr lang="fr-BE" i="0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14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EXTRAITS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</a:t>
            </a:r>
            <a:r>
              <a:rPr lang="fr-BE" dirty="0" err="1"/>
              <a:t>Led</a:t>
            </a:r>
            <a:r>
              <a:rPr lang="fr-BE" dirty="0"/>
              <a:t> Zeppelin (pédale </a:t>
            </a:r>
            <a:r>
              <a:rPr lang="fr-BE" dirty="0" err="1"/>
              <a:t>wa-wa</a:t>
            </a:r>
            <a:r>
              <a:rPr lang="fr-BE" dirty="0"/>
              <a:t> ?)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00:27 </a:t>
            </a:r>
            <a:r>
              <a:rPr lang="fr-BE" dirty="0" err="1"/>
              <a:t>Pixies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00:54 The White </a:t>
            </a:r>
            <a:r>
              <a:rPr lang="fr-BE" dirty="0" err="1"/>
              <a:t>Stripes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01:23 EZ3kiel</a:t>
            </a:r>
          </a:p>
          <a:p>
            <a:pPr marL="171450" indent="-171450">
              <a:buFontTx/>
              <a:buChar char="-"/>
            </a:pPr>
            <a:r>
              <a:rPr lang="fr-BE" dirty="0"/>
              <a:t>02:10 The Night </a:t>
            </a:r>
            <a:r>
              <a:rPr lang="fr-BE" dirty="0" err="1"/>
              <a:t>Terrors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03:01 Alex </a:t>
            </a:r>
            <a:r>
              <a:rPr lang="fr-BE" dirty="0" err="1"/>
              <a:t>Hracan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03:32 </a:t>
            </a:r>
            <a:r>
              <a:rPr lang="fr-BE" dirty="0" err="1"/>
              <a:t>Dorit</a:t>
            </a:r>
            <a:r>
              <a:rPr lang="fr-BE" dirty="0"/>
              <a:t> Chrysler</a:t>
            </a:r>
          </a:p>
          <a:p>
            <a:pPr marL="171450" indent="-171450">
              <a:buFontTx/>
              <a:buChar char="-"/>
            </a:pPr>
            <a:r>
              <a:rPr lang="fr-BE" dirty="0"/>
              <a:t>04:09 </a:t>
            </a:r>
            <a:r>
              <a:rPr lang="fr-BE" dirty="0" err="1"/>
              <a:t>Mezerg</a:t>
            </a:r>
            <a:r>
              <a:rPr lang="fr-BE" dirty="0"/>
              <a:t> --&gt; MIDI (pitch = </a:t>
            </a:r>
            <a:r>
              <a:rPr lang="fr-BE" dirty="0" err="1"/>
              <a:t>arpegiator</a:t>
            </a:r>
            <a:r>
              <a:rPr lang="fr-BE" dirty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67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POP, ROCK, ELECTRO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</a:t>
            </a:r>
            <a:r>
              <a:rPr lang="fr-BE" dirty="0" err="1"/>
              <a:t>Led</a:t>
            </a:r>
            <a:r>
              <a:rPr lang="fr-BE" dirty="0"/>
              <a:t> Zeppelin (pédale </a:t>
            </a:r>
            <a:r>
              <a:rPr lang="fr-BE" dirty="0" err="1"/>
              <a:t>wa-wa</a:t>
            </a:r>
            <a:r>
              <a:rPr lang="fr-BE" dirty="0"/>
              <a:t> ?)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00:27 </a:t>
            </a:r>
            <a:r>
              <a:rPr lang="fr-BE" dirty="0" err="1"/>
              <a:t>Pixies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00:54 The White </a:t>
            </a:r>
            <a:r>
              <a:rPr lang="fr-BE" dirty="0" err="1"/>
              <a:t>Stripes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01:23 EZ3kiel</a:t>
            </a:r>
          </a:p>
          <a:p>
            <a:pPr marL="171450" indent="-171450">
              <a:buFontTx/>
              <a:buChar char="-"/>
            </a:pPr>
            <a:r>
              <a:rPr lang="fr-BE" dirty="0"/>
              <a:t>02:10 The Night </a:t>
            </a:r>
            <a:r>
              <a:rPr lang="fr-BE" dirty="0" err="1"/>
              <a:t>Terrors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03:01 Alex </a:t>
            </a:r>
            <a:r>
              <a:rPr lang="fr-BE" dirty="0" err="1"/>
              <a:t>Hracan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03:32 </a:t>
            </a:r>
            <a:r>
              <a:rPr lang="fr-BE" dirty="0" err="1"/>
              <a:t>Dorit</a:t>
            </a:r>
            <a:r>
              <a:rPr lang="fr-BE" dirty="0"/>
              <a:t> Chrysler</a:t>
            </a:r>
          </a:p>
          <a:p>
            <a:pPr marL="171450" indent="-171450">
              <a:buFontTx/>
              <a:buChar char="-"/>
            </a:pPr>
            <a:r>
              <a:rPr lang="fr-BE" dirty="0"/>
              <a:t>04:09 </a:t>
            </a:r>
            <a:r>
              <a:rPr lang="fr-BE" dirty="0" err="1"/>
              <a:t>Mezerg</a:t>
            </a:r>
            <a:r>
              <a:rPr lang="fr-BE" dirty="0"/>
              <a:t> --&gt; MIDI (pitch = </a:t>
            </a:r>
            <a:r>
              <a:rPr lang="fr-BE" dirty="0" err="1"/>
              <a:t>arpegiator</a:t>
            </a:r>
            <a:r>
              <a:rPr lang="fr-BE" dirty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367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EXTRAITS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</a:t>
            </a:r>
            <a:r>
              <a:rPr lang="fr-BE" dirty="0" err="1"/>
              <a:t>Portishead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00:22 STOP GUESS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00:25 </a:t>
            </a:r>
            <a:r>
              <a:rPr lang="fr-BE" dirty="0" err="1"/>
              <a:t>Portishead</a:t>
            </a:r>
            <a:endParaRPr lang="fr-B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00:50 visu synthé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B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01:06 BREAK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01:09 </a:t>
            </a:r>
            <a:r>
              <a:rPr lang="fr-BE" dirty="0" err="1"/>
              <a:t>Radiohead</a:t>
            </a:r>
            <a:endParaRPr lang="fr-BE" dirty="0"/>
          </a:p>
          <a:p>
            <a:pPr marL="628650" lvl="1" indent="-171450">
              <a:buFontTx/>
              <a:buChar char="-"/>
            </a:pPr>
            <a:r>
              <a:rPr lang="fr-BE" dirty="0"/>
              <a:t>01:28-01:42 GUESS 14s</a:t>
            </a:r>
          </a:p>
          <a:p>
            <a:pPr marL="171450" indent="-171450">
              <a:buFontTx/>
              <a:buChar char="-"/>
            </a:pPr>
            <a:r>
              <a:rPr lang="fr-BE" dirty="0"/>
              <a:t>02:03 STOP GUESS</a:t>
            </a:r>
          </a:p>
          <a:p>
            <a:pPr marL="171450" indent="-171450">
              <a:buFontTx/>
              <a:buChar char="-"/>
            </a:pPr>
            <a:r>
              <a:rPr lang="fr-BE" dirty="0"/>
              <a:t>02:06 </a:t>
            </a:r>
            <a:r>
              <a:rPr lang="fr-BE" dirty="0" err="1"/>
              <a:t>Radiohead</a:t>
            </a:r>
            <a:endParaRPr lang="fr-BE" dirty="0"/>
          </a:p>
          <a:p>
            <a:pPr marL="628650" lvl="1" indent="-171450">
              <a:buFontTx/>
              <a:buChar char="-"/>
            </a:pPr>
            <a:r>
              <a:rPr lang="fr-BE" dirty="0"/>
              <a:t>02:17 visu Ondes Martenot</a:t>
            </a:r>
          </a:p>
          <a:p>
            <a:pPr marL="0" indent="0">
              <a:buFontTx/>
              <a:buNone/>
            </a:pPr>
            <a:r>
              <a:rPr lang="fr-BE" dirty="0"/>
              <a:t>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68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Lev Sergueïevitch </a:t>
            </a:r>
            <a:r>
              <a:rPr lang="fr-BE" dirty="0" err="1"/>
              <a:t>Termen</a:t>
            </a:r>
            <a:r>
              <a:rPr lang="fr-BE" dirty="0"/>
              <a:t>, 1896-1993, 97 ans</a:t>
            </a:r>
          </a:p>
          <a:p>
            <a:pPr marL="171450" indent="-171450">
              <a:buFontTx/>
              <a:buChar char="-"/>
            </a:pPr>
            <a:r>
              <a:rPr lang="fr-BE" dirty="0"/>
              <a:t>famille noble, origines françaises</a:t>
            </a:r>
          </a:p>
          <a:p>
            <a:pPr marL="171450" indent="-171450">
              <a:buFontTx/>
              <a:buChar char="-"/>
            </a:pPr>
            <a:r>
              <a:rPr lang="fr-BE" dirty="0"/>
              <a:t>Ingénieur génie électrique, passionné de musique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Étherophone</a:t>
            </a:r>
            <a:r>
              <a:rPr lang="fr-FR" dirty="0"/>
              <a:t> 1919&gt;1920</a:t>
            </a:r>
          </a:p>
          <a:p>
            <a:pPr marL="171450" indent="-171450">
              <a:buFontTx/>
              <a:buChar char="-"/>
            </a:pPr>
            <a:r>
              <a:rPr lang="fr-FR" dirty="0"/>
              <a:t>le 1</a:t>
            </a:r>
            <a:r>
              <a:rPr lang="fr-FR" baseline="30000" dirty="0"/>
              <a:t>er</a:t>
            </a:r>
            <a:r>
              <a:rPr lang="fr-FR" dirty="0"/>
              <a:t> instrument électronique</a:t>
            </a:r>
          </a:p>
          <a:p>
            <a:pPr marL="171450" indent="-171450">
              <a:buFontTx/>
              <a:buChar char="-"/>
            </a:pPr>
            <a:r>
              <a:rPr lang="fr-FR" dirty="0"/>
              <a:t>Ondes Martenot (Maurice), 1918&gt;1922&gt;1928</a:t>
            </a:r>
          </a:p>
          <a:p>
            <a:pPr marL="171450" indent="-171450">
              <a:buFontTx/>
              <a:buChar char="-"/>
            </a:pPr>
            <a:r>
              <a:rPr lang="fr-FR" dirty="0"/>
              <a:t>1922 Lénine, fan, prend des cours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cmde</a:t>
            </a:r>
            <a:r>
              <a:rPr lang="fr-FR" dirty="0"/>
              <a:t> 600 ex. pour distribuer dans toute l’URSS</a:t>
            </a:r>
            <a:br>
              <a:rPr lang="fr-FR" dirty="0"/>
            </a:br>
            <a:r>
              <a:rPr lang="fr-FR" dirty="0">
                <a:sym typeface="Wingdings" panose="05000000000000000000" pitchFamily="2" charset="2"/>
              </a:rPr>
              <a:t> outil de propagande pour promouvoir la modernité technologique et la supériorité Soviet.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nommé ambassadeur de la nouvelle technologie Soviet.</a:t>
            </a:r>
          </a:p>
          <a:p>
            <a:pPr marL="171450" indent="-171450">
              <a:buFontTx/>
              <a:buChar char="-"/>
            </a:pPr>
            <a:r>
              <a:rPr lang="fr-FR" dirty="0"/>
              <a:t>1927 tournée EU, USA</a:t>
            </a:r>
          </a:p>
          <a:p>
            <a:pPr marL="171450" indent="-171450">
              <a:buFontTx/>
              <a:buChar char="-"/>
            </a:pPr>
            <a:r>
              <a:rPr lang="fr-FR" dirty="0"/>
              <a:t>bcp de succès, Opéra de Paris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978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QUIZZ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</a:t>
            </a:r>
            <a:r>
              <a:rPr lang="fr-BE" dirty="0" err="1"/>
              <a:t>Portishead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00:22 STOP GUESS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00:25 </a:t>
            </a:r>
            <a:r>
              <a:rPr lang="fr-BE" dirty="0" err="1"/>
              <a:t>Portishead</a:t>
            </a:r>
            <a:endParaRPr lang="fr-B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00:50 visu synthé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B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01:06 BREAK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01:09 </a:t>
            </a:r>
            <a:r>
              <a:rPr lang="fr-BE" dirty="0" err="1"/>
              <a:t>Radiohead</a:t>
            </a:r>
            <a:endParaRPr lang="fr-BE" dirty="0"/>
          </a:p>
          <a:p>
            <a:pPr marL="628650" lvl="1" indent="-171450">
              <a:buFontTx/>
              <a:buChar char="-"/>
            </a:pPr>
            <a:r>
              <a:rPr lang="fr-BE" dirty="0"/>
              <a:t>01:28-01:42 GUESS 14s</a:t>
            </a:r>
          </a:p>
          <a:p>
            <a:pPr marL="171450" indent="-171450">
              <a:buFontTx/>
              <a:buChar char="-"/>
            </a:pPr>
            <a:r>
              <a:rPr lang="fr-BE" dirty="0"/>
              <a:t>02:03 STOP GUESS</a:t>
            </a:r>
          </a:p>
          <a:p>
            <a:pPr marL="171450" indent="-171450">
              <a:buFontTx/>
              <a:buChar char="-"/>
            </a:pPr>
            <a:r>
              <a:rPr lang="fr-BE" dirty="0"/>
              <a:t>02:06 </a:t>
            </a:r>
            <a:r>
              <a:rPr lang="fr-BE" dirty="0" err="1"/>
              <a:t>Radiohead</a:t>
            </a:r>
            <a:endParaRPr lang="fr-BE" dirty="0"/>
          </a:p>
          <a:p>
            <a:pPr marL="628650" lvl="1" indent="-171450">
              <a:buFontTx/>
              <a:buChar char="-"/>
            </a:pPr>
            <a:r>
              <a:rPr lang="fr-BE" dirty="0"/>
              <a:t>02:17 visu Ondes Martenot</a:t>
            </a:r>
          </a:p>
          <a:p>
            <a:pPr marL="0" indent="0">
              <a:buFontTx/>
              <a:buNone/>
            </a:pPr>
            <a:r>
              <a:rPr lang="fr-BE" dirty="0"/>
              <a:t>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701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EXTRAIT</a:t>
            </a:r>
          </a:p>
          <a:p>
            <a:pPr marL="171450" indent="-171450">
              <a:buFontTx/>
              <a:buChar char="-"/>
            </a:pPr>
            <a:r>
              <a:rPr lang="fr-BE" dirty="0"/>
              <a:t>Carolina Eyck,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 a scale</a:t>
            </a:r>
          </a:p>
          <a:p>
            <a:pPr marL="171450" indent="-171450">
              <a:buFontTx/>
              <a:buChar char="-"/>
            </a:pPr>
            <a:r>
              <a:rPr lang="fr-FR" dirty="0"/>
              <a:t>sous-titres traduction auto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603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TUTO</a:t>
            </a:r>
          </a:p>
          <a:p>
            <a:pPr marL="171450" indent="-171450">
              <a:buFontTx/>
              <a:buChar char="-"/>
            </a:pPr>
            <a:r>
              <a:rPr lang="fr-BE" dirty="0"/>
              <a:t>Carolina Eyck,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play a scale</a:t>
            </a:r>
          </a:p>
          <a:p>
            <a:pPr marL="171450" indent="-171450">
              <a:buFontTx/>
              <a:buChar char="-"/>
            </a:pPr>
            <a:r>
              <a:rPr lang="fr-FR" dirty="0"/>
              <a:t>sous-titres traduction auto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568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73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1928 brevet USA</a:t>
            </a:r>
          </a:p>
          <a:p>
            <a:pPr marL="171450" indent="-171450">
              <a:buFontTx/>
              <a:buChar char="-"/>
            </a:pPr>
            <a:r>
              <a:rPr lang="fr-BE" dirty="0"/>
              <a:t>licence RCA, renomme </a:t>
            </a:r>
            <a:r>
              <a:rPr lang="fr-BE" dirty="0" err="1"/>
              <a:t>Thereminvox</a:t>
            </a:r>
            <a:r>
              <a:rPr lang="fr-BE" dirty="0"/>
              <a:t> &gt; Thérémine</a:t>
            </a:r>
          </a:p>
          <a:p>
            <a:pPr marL="171450" indent="-171450">
              <a:buFontTx/>
              <a:buChar char="-"/>
            </a:pPr>
            <a:r>
              <a:rPr lang="fr-BE" dirty="0" err="1"/>
              <a:t>fab</a:t>
            </a:r>
            <a:r>
              <a:rPr lang="fr-BE" dirty="0"/>
              <a:t>. General Electric &amp; Westinghouse</a:t>
            </a:r>
          </a:p>
          <a:p>
            <a:pPr marL="171450" indent="-171450">
              <a:buFontTx/>
              <a:buChar char="-"/>
            </a:pPr>
            <a:r>
              <a:rPr lang="fr-BE" dirty="0"/>
              <a:t>échec commercial, crise de 29, stop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500 exemplaires construits (Léon 2000)</a:t>
            </a:r>
          </a:p>
          <a:p>
            <a:pPr marL="171450" indent="-171450">
              <a:buFontTx/>
              <a:buChar char="-"/>
            </a:pPr>
            <a:r>
              <a:rPr lang="fr-BE" dirty="0"/>
              <a:t>autres inventions</a:t>
            </a:r>
          </a:p>
          <a:p>
            <a:pPr marL="171450" indent="-171450">
              <a:buFontTx/>
              <a:buChar char="-"/>
            </a:pPr>
            <a:r>
              <a:rPr lang="fr-BE" dirty="0"/>
              <a:t>disparait 1938 (retour URSS, enlevé agents soviet…)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pb fiscaux et financiers aux USA, fuite URSS</a:t>
            </a:r>
          </a:p>
          <a:p>
            <a:pPr marL="171450" indent="-171450">
              <a:buFontTx/>
              <a:buChar char="-"/>
            </a:pPr>
            <a:r>
              <a:rPr lang="fr-FR" dirty="0"/>
              <a:t>déporté, travail forcé, labo police secrète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projets électroniques espionnage &amp; télécom</a:t>
            </a:r>
          </a:p>
          <a:p>
            <a:pPr marL="171450" indent="-171450">
              <a:buFontTx/>
              <a:buChar char="-"/>
            </a:pPr>
            <a:r>
              <a:rPr lang="fr-FR" dirty="0"/>
              <a:t>système écoute ambassades</a:t>
            </a:r>
          </a:p>
          <a:p>
            <a:pPr marL="171450" indent="-171450">
              <a:buFontTx/>
              <a:buChar char="-"/>
            </a:pPr>
            <a:r>
              <a:rPr lang="fr-FR" dirty="0"/>
              <a:t>1956 Prix Staline, réhabilité, oubli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années 1980 journaliste New-York Times Moscou &gt; article </a:t>
            </a:r>
          </a:p>
          <a:p>
            <a:pPr marL="171450" indent="-171450">
              <a:buFontTx/>
              <a:buChar char="-"/>
            </a:pPr>
            <a:r>
              <a:rPr lang="fr-FR" dirty="0"/>
              <a:t>pb services renseignement soviétiques</a:t>
            </a:r>
          </a:p>
          <a:p>
            <a:pPr marL="171450" indent="-171450">
              <a:buFontTx/>
              <a:buChar char="-"/>
            </a:pPr>
            <a:r>
              <a:rPr lang="fr-FR" dirty="0"/>
              <a:t>toujours vivant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36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fin 80, </a:t>
            </a:r>
            <a:r>
              <a:rPr lang="en-US" dirty="0" err="1"/>
              <a:t>réalisateur</a:t>
            </a:r>
            <a:r>
              <a:rPr lang="en-US" dirty="0"/>
              <a:t> </a:t>
            </a:r>
            <a:r>
              <a:rPr lang="en-US" dirty="0" err="1"/>
              <a:t>américain</a:t>
            </a:r>
            <a:r>
              <a:rPr lang="en-US" dirty="0"/>
              <a:t> Steven M. Martin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retouve</a:t>
            </a:r>
            <a:r>
              <a:rPr lang="en-US" dirty="0"/>
              <a:t> Clara Rockmore 80 </a:t>
            </a:r>
            <a:r>
              <a:rPr lang="en-US" dirty="0" err="1"/>
              <a:t>ans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URSS</a:t>
            </a:r>
          </a:p>
          <a:p>
            <a:pPr marL="171450" indent="-171450">
              <a:buFontTx/>
              <a:buChar char="-"/>
            </a:pPr>
            <a:r>
              <a:rPr lang="en-US" dirty="0"/>
              <a:t>film 1h30 1993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Theremin: An Electronic Odyssey</a:t>
            </a:r>
          </a:p>
          <a:p>
            <a:pPr marL="171450" indent="-171450">
              <a:buFontTx/>
              <a:buChar char="-"/>
            </a:pPr>
            <a:r>
              <a:rPr lang="en-US" dirty="0"/>
              <a:t>1994 prix festival Sundance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1990 </a:t>
            </a:r>
            <a:r>
              <a:rPr lang="en-US" dirty="0" err="1"/>
              <a:t>Perestroïka</a:t>
            </a:r>
            <a:r>
              <a:rPr lang="en-US" dirty="0"/>
              <a:t>, Glasnost, </a:t>
            </a:r>
            <a:r>
              <a:rPr lang="en-US" dirty="0" err="1"/>
              <a:t>Gorbatchev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voyage USA, concert univ. Standford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120 </a:t>
            </a:r>
            <a:r>
              <a:rPr lang="en-US" dirty="0" err="1"/>
              <a:t>ans</a:t>
            </a:r>
            <a:r>
              <a:rPr lang="en-US" dirty="0"/>
              <a:t> Léon </a:t>
            </a:r>
            <a:r>
              <a:rPr lang="en-US" dirty="0" err="1"/>
              <a:t>Thérémin</a:t>
            </a:r>
            <a:r>
              <a:rPr lang="en-US" dirty="0"/>
              <a:t>, docu russe 23mm</a:t>
            </a:r>
          </a:p>
          <a:p>
            <a:pPr marL="171450" indent="-171450">
              <a:buFontTx/>
              <a:buChar char="-"/>
            </a:pPr>
            <a:r>
              <a:rPr lang="en-US" dirty="0"/>
              <a:t>Lev Theremin 120th anniversary, Sergei Zorin (2016)</a:t>
            </a:r>
          </a:p>
          <a:p>
            <a:pPr marL="171450" indent="-171450">
              <a:buFontTx/>
              <a:buChar char="-"/>
            </a:pPr>
            <a:r>
              <a:rPr lang="en-US" dirty="0"/>
              <a:t>Vimeo, </a:t>
            </a:r>
            <a:r>
              <a:rPr lang="en-US" dirty="0" err="1"/>
              <a:t>vo</a:t>
            </a:r>
            <a:r>
              <a:rPr lang="en-US" dirty="0"/>
              <a:t> RU, st FR/EN/ES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50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APRÈS GUERRE</a:t>
            </a:r>
          </a:p>
          <a:p>
            <a:pPr marL="171450" indent="-171450">
              <a:buFontTx/>
              <a:buChar char="-"/>
            </a:pPr>
            <a:r>
              <a:rPr lang="fr-BE" dirty="0"/>
              <a:t>déclin en tant qu’instrument de musique (lourd, encombrant, vieillot)</a:t>
            </a:r>
          </a:p>
          <a:p>
            <a:pPr marL="171450" indent="-171450">
              <a:buFontTx/>
              <a:buChar char="-"/>
            </a:pPr>
            <a:r>
              <a:rPr lang="fr-BE" dirty="0"/>
              <a:t>musique plus en phase (début du </a:t>
            </a:r>
            <a:r>
              <a:rPr lang="fr-BE" dirty="0" err="1"/>
              <a:t>rock’n</a:t>
            </a:r>
            <a:r>
              <a:rPr lang="fr-BE" dirty="0"/>
              <a:t> roll)</a:t>
            </a:r>
          </a:p>
          <a:p>
            <a:pPr marL="0" indent="0">
              <a:buFontTx/>
              <a:buNone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50’</a:t>
            </a:r>
          </a:p>
          <a:p>
            <a:pPr marL="171450" indent="-171450">
              <a:buFontTx/>
              <a:buChar char="-"/>
            </a:pPr>
            <a:r>
              <a:rPr lang="fr-BE" dirty="0"/>
              <a:t>retour grâce à Hollywood pour effets sonores cinéma</a:t>
            </a:r>
          </a:p>
          <a:p>
            <a:pPr marL="171450" indent="-171450">
              <a:buFontTx/>
              <a:buChar char="-"/>
            </a:pPr>
            <a:r>
              <a:rPr lang="fr-BE" dirty="0"/>
              <a:t>puis progressivement musique de films</a:t>
            </a:r>
          </a:p>
          <a:p>
            <a:pPr marL="0" indent="0">
              <a:buFontTx/>
              <a:buNone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60’</a:t>
            </a:r>
          </a:p>
          <a:p>
            <a:pPr marL="171450" indent="-171450">
              <a:buFontTx/>
              <a:buChar char="-"/>
            </a:pPr>
            <a:r>
              <a:rPr lang="fr-BE" dirty="0"/>
              <a:t>nouvelle popularité grâce à Robert Moog</a:t>
            </a:r>
          </a:p>
          <a:p>
            <a:pPr marL="171450" indent="-171450">
              <a:buFontTx/>
              <a:buChar char="-"/>
            </a:pPr>
            <a:r>
              <a:rPr lang="fr-BE" dirty="0"/>
              <a:t>ingé américain, passionné thérémines</a:t>
            </a:r>
          </a:p>
          <a:p>
            <a:pPr marL="171450" indent="-171450">
              <a:buFontTx/>
              <a:buChar char="-"/>
            </a:pPr>
            <a:r>
              <a:rPr lang="fr-BE" dirty="0"/>
              <a:t>1961, 1</a:t>
            </a:r>
            <a:r>
              <a:rPr lang="fr-BE" baseline="30000" dirty="0"/>
              <a:t>ère</a:t>
            </a:r>
            <a:r>
              <a:rPr lang="fr-BE" dirty="0"/>
              <a:t> version transistorisée</a:t>
            </a:r>
          </a:p>
          <a:p>
            <a:pPr marL="171450" indent="-171450">
              <a:buFontTx/>
              <a:buChar char="-"/>
            </a:pPr>
            <a:r>
              <a:rPr lang="fr-BE" dirty="0"/>
              <a:t>début 60, 1</a:t>
            </a:r>
            <a:r>
              <a:rPr lang="fr-BE" baseline="30000" dirty="0"/>
              <a:t>er</a:t>
            </a:r>
            <a:r>
              <a:rPr lang="fr-BE" dirty="0"/>
              <a:t> synthé compact et accessible</a:t>
            </a:r>
          </a:p>
          <a:p>
            <a:pPr marL="171450" indent="-171450">
              <a:buFontTx/>
              <a:buChar char="-"/>
            </a:pPr>
            <a:r>
              <a:rPr lang="fr-BE" dirty="0"/>
              <a:t>aidé par Don </a:t>
            </a:r>
            <a:r>
              <a:rPr lang="fr-BE" dirty="0" err="1"/>
              <a:t>Buchla</a:t>
            </a:r>
            <a:r>
              <a:rPr lang="fr-BE" dirty="0"/>
              <a:t>, pionnier synthés modulaires</a:t>
            </a:r>
          </a:p>
          <a:p>
            <a:pPr marL="171450" indent="-171450">
              <a:buFontTx/>
              <a:buChar char="-"/>
            </a:pPr>
            <a:r>
              <a:rPr lang="fr-BE" dirty="0"/>
              <a:t>marque Moog, haut &amp; bas, disparition, renaissance</a:t>
            </a:r>
          </a:p>
          <a:p>
            <a:pPr marL="0" indent="0">
              <a:buFontTx/>
              <a:buNone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EXTRAITS 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The Day the </a:t>
            </a:r>
            <a:r>
              <a:rPr lang="fr-BE" dirty="0" err="1"/>
              <a:t>Earth</a:t>
            </a:r>
            <a:r>
              <a:rPr lang="fr-BE" dirty="0"/>
              <a:t> </a:t>
            </a:r>
            <a:r>
              <a:rPr lang="fr-BE" dirty="0" err="1"/>
              <a:t>Stood</a:t>
            </a:r>
            <a:r>
              <a:rPr lang="fr-BE" dirty="0"/>
              <a:t> </a:t>
            </a:r>
            <a:r>
              <a:rPr lang="fr-BE" dirty="0" err="1"/>
              <a:t>Still</a:t>
            </a:r>
            <a:r>
              <a:rPr lang="fr-BE" dirty="0"/>
              <a:t> (1951)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00:29 It Came </a:t>
            </a:r>
            <a:r>
              <a:rPr lang="fr-BE" dirty="0" err="1"/>
              <a:t>from</a:t>
            </a:r>
            <a:r>
              <a:rPr lang="fr-BE" dirty="0"/>
              <a:t> Outer </a:t>
            </a:r>
            <a:r>
              <a:rPr lang="fr-BE" dirty="0" err="1"/>
              <a:t>Space</a:t>
            </a:r>
            <a:r>
              <a:rPr lang="fr-BE" dirty="0"/>
              <a:t> (1953)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30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EFFETS SONORES  FILMS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00:00 The Day the </a:t>
            </a:r>
            <a:r>
              <a:rPr lang="fr-BE" dirty="0" err="1"/>
              <a:t>Earth</a:t>
            </a:r>
            <a:r>
              <a:rPr lang="fr-BE" dirty="0"/>
              <a:t> </a:t>
            </a:r>
            <a:r>
              <a:rPr lang="fr-BE" dirty="0" err="1"/>
              <a:t>Stood</a:t>
            </a:r>
            <a:r>
              <a:rPr lang="fr-BE" dirty="0"/>
              <a:t> </a:t>
            </a:r>
            <a:r>
              <a:rPr lang="fr-BE" dirty="0" err="1"/>
              <a:t>Still</a:t>
            </a:r>
            <a:r>
              <a:rPr lang="fr-BE" dirty="0"/>
              <a:t> (1951)</a:t>
            </a:r>
          </a:p>
          <a:p>
            <a:pPr marL="171450" indent="-171450">
              <a:buFontTx/>
              <a:buChar char="-"/>
            </a:pPr>
            <a:r>
              <a:rPr lang="fr-BE" dirty="0"/>
              <a:t>00:29 It Came </a:t>
            </a:r>
            <a:r>
              <a:rPr lang="fr-BE" dirty="0" err="1"/>
              <a:t>from</a:t>
            </a:r>
            <a:r>
              <a:rPr lang="fr-BE" dirty="0"/>
              <a:t> Outer </a:t>
            </a:r>
            <a:r>
              <a:rPr lang="fr-BE" dirty="0" err="1"/>
              <a:t>Space</a:t>
            </a:r>
            <a:r>
              <a:rPr lang="fr-BE" dirty="0"/>
              <a:t> (1953)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16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sz="1100" dirty="0"/>
              <a:t>très difficile à jouer, </a:t>
            </a:r>
            <a:r>
              <a:rPr lang="fr-FR" sz="1100" dirty="0"/>
              <a:t>2 antennes + mains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droite = hauteur note (pitch), monte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gauche = volume (amplitude), descend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droite V &gt; main plan H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gauche H &gt; main plan V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son éthéré, fantomatique, mélancolique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comparé soprano/violon, confond scie musicale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timbre sin pure + bcp harmoniques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couvre 4-6 octaves, joue 1-2, max 3-4 cause distance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pitch sur échelle continue et non discrète (difficile)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instru analogique, </a:t>
            </a:r>
            <a:r>
              <a:rPr lang="fr-FR" sz="1100" dirty="0" err="1"/>
              <a:t>ajd</a:t>
            </a:r>
            <a:r>
              <a:rPr lang="fr-FR" sz="1100" dirty="0"/>
              <a:t> numérique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ajout sorties CV/MIDI pour piloter synthés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devient contrôleur d’effets plus que </a:t>
            </a:r>
            <a:r>
              <a:rPr lang="fr-FR" sz="1100" dirty="0" err="1"/>
              <a:t>instr</a:t>
            </a:r>
            <a:r>
              <a:rPr lang="fr-FR" sz="1100" dirty="0"/>
              <a:t>. mélodies</a:t>
            </a:r>
          </a:p>
          <a:p>
            <a:pPr marL="171450" indent="-171450">
              <a:buFontTx/>
              <a:buChar char="-"/>
            </a:pPr>
            <a:endParaRPr lang="fr-FR" sz="1100" dirty="0"/>
          </a:p>
          <a:p>
            <a:pPr marL="0" indent="0">
              <a:buFontTx/>
              <a:buNone/>
            </a:pPr>
            <a:r>
              <a:rPr lang="fr-FR" sz="1100" dirty="0"/>
              <a:t>TECHNIQUE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effet capacitif capté par antennes, </a:t>
            </a:r>
            <a:r>
              <a:rPr lang="fr-FR" sz="1100" dirty="0">
                <a:sym typeface="Wingdings" panose="05000000000000000000" pitchFamily="2" charset="2"/>
              </a:rPr>
              <a:t>écrans tactiles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ym typeface="Wingdings" panose="05000000000000000000" pitchFamily="2" charset="2"/>
              </a:rPr>
              <a:t>corps humain comme électrode, capacité électrique (terre), influe capacité circuit oscillateur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ym typeface="Wingdings" panose="05000000000000000000" pitchFamily="2" charset="2"/>
              </a:rPr>
              <a:t>fonctionne à haute fréquence, 200-500kHz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ym typeface="Wingdings" panose="05000000000000000000" pitchFamily="2" charset="2"/>
              </a:rPr>
              <a:t>pas dans spectre audio 20-20kHz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ym typeface="Wingdings" panose="05000000000000000000" pitchFamily="2" charset="2"/>
              </a:rPr>
              <a:t>2 </a:t>
            </a:r>
            <a:r>
              <a:rPr lang="fr-FR" sz="1100" dirty="0" err="1">
                <a:sym typeface="Wingdings" panose="05000000000000000000" pitchFamily="2" charset="2"/>
              </a:rPr>
              <a:t>osc</a:t>
            </a:r>
            <a:r>
              <a:rPr lang="fr-FR" sz="1100" dirty="0">
                <a:sym typeface="Wingdings" panose="05000000000000000000" pitchFamily="2" charset="2"/>
              </a:rPr>
              <a:t> : fixe + variable, différence dans spectre audio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ym typeface="Wingdings" panose="05000000000000000000" pitchFamily="2" charset="2"/>
              </a:rPr>
              <a:t>effet hétérodyne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ym typeface="Wingdings" panose="05000000000000000000" pitchFamily="2" charset="2"/>
              </a:rPr>
              <a:t>vue comme 1 </a:t>
            </a:r>
            <a:r>
              <a:rPr lang="fr-FR" sz="1100" dirty="0" err="1">
                <a:sym typeface="Wingdings" panose="05000000000000000000" pitchFamily="2" charset="2"/>
              </a:rPr>
              <a:t>osc</a:t>
            </a:r>
            <a:r>
              <a:rPr lang="fr-FR" sz="1100" dirty="0">
                <a:sym typeface="Wingdings" panose="05000000000000000000" pitchFamily="2" charset="2"/>
              </a:rPr>
              <a:t> unique = </a:t>
            </a:r>
            <a:r>
              <a:rPr lang="fr-FR" sz="1100" dirty="0" err="1">
                <a:sym typeface="Wingdings" panose="05000000000000000000" pitchFamily="2" charset="2"/>
              </a:rPr>
              <a:t>instr</a:t>
            </a:r>
            <a:r>
              <a:rPr lang="fr-FR" sz="1100" dirty="0">
                <a:sym typeface="Wingdings" panose="05000000000000000000" pitchFamily="2" charset="2"/>
              </a:rPr>
              <a:t>. monophonique</a:t>
            </a:r>
          </a:p>
          <a:p>
            <a:pPr marL="171450" indent="-171450">
              <a:buFontTx/>
              <a:buChar char="-"/>
            </a:pPr>
            <a:endParaRPr lang="fr-FR" sz="1100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468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analogie synthé modulaire</a:t>
            </a:r>
          </a:p>
          <a:p>
            <a:pPr marL="171450" indent="-171450">
              <a:buFontTx/>
              <a:buChar char="-"/>
            </a:pPr>
            <a:r>
              <a:rPr lang="fr-BE" dirty="0"/>
              <a:t>1 VCO = fréquence (pitch)</a:t>
            </a:r>
          </a:p>
          <a:p>
            <a:pPr marL="171450" indent="-171450">
              <a:buFontTx/>
              <a:buChar char="-"/>
            </a:pPr>
            <a:r>
              <a:rPr lang="fr-BE" dirty="0"/>
              <a:t>1 VCA = amplitude (volume)</a:t>
            </a:r>
          </a:p>
          <a:p>
            <a:pPr marL="171450" indent="-171450">
              <a:buFontTx/>
              <a:buChar char="-"/>
            </a:pPr>
            <a:r>
              <a:rPr lang="fr-BE" dirty="0"/>
              <a:t>droite &gt; </a:t>
            </a:r>
            <a:r>
              <a:rPr lang="fr-BE" dirty="0" err="1"/>
              <a:t>cmde</a:t>
            </a:r>
            <a:r>
              <a:rPr lang="fr-BE" dirty="0"/>
              <a:t> CV sur entrée FM VCO, sortie SIN</a:t>
            </a:r>
          </a:p>
          <a:p>
            <a:pPr marL="171450" indent="-171450">
              <a:buFontTx/>
              <a:buChar char="-"/>
            </a:pPr>
            <a:r>
              <a:rPr lang="fr-BE" dirty="0"/>
              <a:t>gauche &gt; </a:t>
            </a:r>
            <a:r>
              <a:rPr lang="fr-BE" dirty="0" err="1"/>
              <a:t>cmde</a:t>
            </a:r>
            <a:r>
              <a:rPr lang="fr-BE" dirty="0"/>
              <a:t> CV sur VCA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26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des dizaines de fabricants, y compris russes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amélioration majeure de Moog = transistor (réduction taille et coût, stabilité, robustesse)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Moog domine marché thérémines pro + </a:t>
            </a:r>
            <a:r>
              <a:rPr lang="fr-BE" dirty="0" err="1"/>
              <a:t>qques</a:t>
            </a:r>
            <a:r>
              <a:rPr lang="fr-BE" dirty="0"/>
              <a:t> fabricants artisanaux haut de gamme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BE" dirty="0"/>
              <a:t>différents modèles Moog au catalogue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6213-BF7B-47E7-88DB-24BC0C787E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45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296EF-7B33-9187-119B-E3CCA63DE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87730D-FEA2-8FDF-33B3-62BBA43F7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F26C6-8FA6-7F55-89B0-F49CE8C9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A0C53A-B173-1C20-3E4D-E4596813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3F083-6A51-3310-B22A-09E3BDB7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96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38C56-B8DF-56E0-62DB-AE367006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18C64B-0060-73BB-CC3B-CD39ED094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AF7E45-B44F-C891-CF36-3530592C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66302-CE19-FFAA-8C7B-9FC86944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56D85-DBB0-1BEE-8DE0-ACAA22B5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40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00A214A-8072-A85A-0CAB-960220168B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BA5BEF-7D9D-94C8-6083-C7FBEE1A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081DF-ED34-15ED-0B9D-BCC8C56D6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BB68C2-3C89-8293-9650-8DFE9D08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624DE2-B5AB-57F8-93D2-06FD1AF5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86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D13B3C-6F09-7540-A66E-95652207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97EB2B-94E2-C89D-7DC7-B8A9BC87D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DFA54B-F8BE-E75A-2582-B7E1B0EC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EC68F0-99C3-BD6A-3D49-DF7B8869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4071A0-4A38-5223-EC23-9A706371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7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2528F-9FC3-F784-7E92-597C8E37B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B0CC7B-B967-24F7-13F2-D63C402A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D12E8-7C4D-9107-CCE0-BA8A27D9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7E2C60-3F67-9EA2-85C6-65062D54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EAC582-27F8-0784-8B7F-5FBCA94F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73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0618B-B148-33C6-EFAE-8BA51B6A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04A57F-9560-9080-8F76-69C1570F4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752C75-14E9-5A47-2833-D6DC3E86F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259169-9659-3AC2-2423-51F3A88C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00C99E-C112-D6B8-089A-EC242B9B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4F0581-20C6-A2F7-F645-5AB7102B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46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8D2D33-5BD8-F42F-06B4-62DC0015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B1E825-E7C2-5A1E-BBEE-6E36317C2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7CF962-3B73-7FB9-BA4E-E0DD971F8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79B887-3AA6-E64A-99E9-F4A6A7B1B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773C12-51C0-3CC8-4838-4FB3DF402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6545138-C981-2346-170D-CC54840F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A69283E-5210-AACA-5F41-1D0CE163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23B6EA-32B3-B86D-0626-614D78F7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93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C9A2A-8162-1614-6E83-882C850A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019E36-0251-B4CC-0954-658CFB269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9D2642-C730-27F3-C638-84A357CF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6E7737-EB25-E54F-85F4-CE1C1E6F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06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8F91DC-AA90-FE72-57D1-5A97CAE0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4BA5C0-E17B-9597-0669-3DB6A82E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2E0A0C-EDB0-F6DF-DA87-92CBBA5F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03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69E42-1E42-83B8-0329-F6AD913D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49CAAB-42F9-C951-248C-712030C5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F23E72-288F-8784-3BF9-A7E140FE0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006FCE-7166-7721-00CA-707B011B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AFCD1A-880E-D9EE-883B-F83583B2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FFF7B6-65C6-A536-F67D-3BCD6E3F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94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FD4E3-D6AE-1369-525F-AE20C327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62422D0-5AEA-BCE8-743D-C730338D7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F15798-7E0B-1AF6-FC07-54EF26DD4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C5FD83-5FD8-6C55-A728-962B71E9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25FBFA-2ABF-E153-440B-EA3D51C2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28F9C3-E54A-2500-239B-402A5E0F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49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0A09"/>
            </a:gs>
            <a:gs pos="97000">
              <a:srgbClr val="1118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0400837-8DA5-539E-8DCB-3B5C63C0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79810A-B9DC-4F0C-060F-29174E9E8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CB014A-5BA1-E3B5-F252-754640A92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7832A-0089-4DCB-A75C-3ACED08E11B5}" type="datetimeFigureOut">
              <a:rPr lang="fr-FR" smtClean="0"/>
              <a:t>25/04/2026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90A01D-FBDF-4183-8240-95C3CE9DE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F61AE2-10FF-3671-0BDF-8C03EE7A2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5829E-BEF3-487D-91F4-FCA28C504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3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6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hyperlink" Target="https://www.google.com/logos/2016/rockmore/rockmore16.html" TargetMode="External"/><Relationship Id="rId5" Type="http://schemas.openxmlformats.org/officeDocument/2006/relationships/image" Target="../media/image37.jpg"/><Relationship Id="rId10" Type="http://schemas.openxmlformats.org/officeDocument/2006/relationships/image" Target="../media/image6.pn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6.pn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vimeo.com/194649964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915DD3B3-D05B-D453-4FE8-9DA872F8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F42CE8-C40F-CF1E-25B0-237E3BF53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brightnessContrast bright="-32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128" y="0"/>
            <a:ext cx="2346302" cy="3029536"/>
          </a:xfrm>
          <a:prstGeom prst="rect">
            <a:avLst/>
          </a:prstGeom>
        </p:spPr>
      </p:pic>
      <p:pic>
        <p:nvPicPr>
          <p:cNvPr id="1038" name="Picture 14" descr="Atelier Résonance">
            <a:extLst>
              <a:ext uri="{FF2B5EF4-FFF2-40B4-BE49-F238E27FC236}">
                <a16:creationId xmlns:a16="http://schemas.microsoft.com/office/drawing/2014/main" id="{359EFC25-197B-BCB4-1B71-84BF7179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" y="5784156"/>
            <a:ext cx="3577590" cy="58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EB6D083-D4B7-8681-F7AC-48B333742FB3}"/>
              </a:ext>
            </a:extLst>
          </p:cNvPr>
          <p:cNvSpPr txBox="1"/>
          <p:nvPr/>
        </p:nvSpPr>
        <p:spPr>
          <a:xfrm>
            <a:off x="4766968" y="1371015"/>
            <a:ext cx="5508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 Thérémine</a:t>
            </a:r>
            <a:endParaRPr lang="fr-FR" sz="60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33AE711-908B-78DA-0B11-E06D0F0A937A}"/>
              </a:ext>
            </a:extLst>
          </p:cNvPr>
          <p:cNvSpPr txBox="1"/>
          <p:nvPr/>
        </p:nvSpPr>
        <p:spPr>
          <a:xfrm>
            <a:off x="4816498" y="2202012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24 avril 2026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992CD2-A64E-D774-C7A0-34156B51B4C5}"/>
              </a:ext>
            </a:extLst>
          </p:cNvPr>
          <p:cNvSpPr txBox="1"/>
          <p:nvPr/>
        </p:nvSpPr>
        <p:spPr>
          <a:xfrm>
            <a:off x="10866943" y="6216749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Joël Kempf</a:t>
            </a:r>
            <a:endParaRPr lang="fr-FR" sz="14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80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CA606-B63C-7337-EFBC-E5DECC0C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55E4103E-26B0-2789-9DDC-5350D10D7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5"/>
          <a:stretch>
            <a:fillRect/>
          </a:stretch>
        </p:blipFill>
        <p:spPr>
          <a:xfrm>
            <a:off x="570330" y="4113953"/>
            <a:ext cx="1835880" cy="160886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2336BEC-C1D2-79D7-0EC9-55BD272B4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30" y="3852216"/>
            <a:ext cx="1877302" cy="187730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3AA1405-439F-8100-EECC-C2A2DC0C1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47" y="3846383"/>
            <a:ext cx="1883136" cy="188313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A68C57FE-B183-0D83-C697-B899A2978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t="2884" r="5491" b="6710"/>
          <a:stretch>
            <a:fillRect/>
          </a:stretch>
        </p:blipFill>
        <p:spPr>
          <a:xfrm>
            <a:off x="9653012" y="490974"/>
            <a:ext cx="1988045" cy="3103843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E7DEAFFE-D545-12D3-7EBA-4AD1C4FF7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201" y="4156193"/>
            <a:ext cx="1839293" cy="1841501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F2F02D34-1E22-8A72-D2B7-85D277B46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6" y="1135181"/>
            <a:ext cx="2385282" cy="201317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E824048-E3FC-B475-E0C8-645CB3BEF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28" y="1128482"/>
            <a:ext cx="1595391" cy="13592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0499FC-4DDB-2EC5-214A-089DAC1A880F}"/>
              </a:ext>
            </a:extLst>
          </p:cNvPr>
          <p:cNvSpPr txBox="1"/>
          <p:nvPr/>
        </p:nvSpPr>
        <p:spPr>
          <a:xfrm>
            <a:off x="3284517" y="2496585"/>
            <a:ext cx="198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Studio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Apelac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Bxl</a:t>
            </a:r>
            <a:b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</a:b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(1957-1967), MIM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4B9EAC-4FAC-45B4-30BB-D4282DB1B1C8}"/>
              </a:ext>
            </a:extLst>
          </p:cNvPr>
          <p:cNvSpPr txBox="1"/>
          <p:nvPr/>
        </p:nvSpPr>
        <p:spPr>
          <a:xfrm>
            <a:off x="9552051" y="3594817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Big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Briar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(1991), MIM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A67968-7DA3-91F7-C1DB-AB6B57CDB06D}"/>
              </a:ext>
            </a:extLst>
          </p:cNvPr>
          <p:cNvSpPr txBox="1"/>
          <p:nvPr/>
        </p:nvSpPr>
        <p:spPr>
          <a:xfrm>
            <a:off x="489895" y="3142916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Pegna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Instruments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(2010), à lampe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50B188-2C5B-3744-BABE-A8FD485C0D9C}"/>
              </a:ext>
            </a:extLst>
          </p:cNvPr>
          <p:cNvSpPr txBox="1"/>
          <p:nvPr/>
        </p:nvSpPr>
        <p:spPr>
          <a:xfrm>
            <a:off x="3042679" y="5738418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Wavefront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Classic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Réplique RCA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C663076-0B6A-F2C3-F580-D3FAEC1C68BE}"/>
              </a:ext>
            </a:extLst>
          </p:cNvPr>
          <p:cNvSpPr txBox="1"/>
          <p:nvPr/>
        </p:nvSpPr>
        <p:spPr>
          <a:xfrm>
            <a:off x="489895" y="5729622"/>
            <a:ext cx="186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Burns</a:t>
            </a:r>
            <a:b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</a:b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copie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Etherwave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EE1B80-6F91-CDCC-7847-F49D60967DCF}"/>
              </a:ext>
            </a:extLst>
          </p:cNvPr>
          <p:cNvSpPr txBox="1"/>
          <p:nvPr/>
        </p:nvSpPr>
        <p:spPr>
          <a:xfrm>
            <a:off x="9742609" y="5997694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ThereManiacs</a:t>
            </a:r>
            <a:endParaRPr lang="fr-FR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C7D8897-85A9-4352-30C7-1430136617FF}"/>
              </a:ext>
            </a:extLst>
          </p:cNvPr>
          <p:cNvSpPr txBox="1"/>
          <p:nvPr/>
        </p:nvSpPr>
        <p:spPr>
          <a:xfrm>
            <a:off x="7514123" y="602837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Gakken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Premium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C94FE04-99DF-EC22-0383-CD8B168F5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44" y="4593861"/>
            <a:ext cx="1667349" cy="14255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24C2F4-5052-A188-C866-C45FE89D7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24" y="490975"/>
            <a:ext cx="3540466" cy="8275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2C2C2A-FB6C-F351-33BF-E6D2D3A92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52" y="1483616"/>
            <a:ext cx="2182338" cy="160401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247562A-F313-C7C1-64AA-AF8AEE3392AE}"/>
              </a:ext>
            </a:extLst>
          </p:cNvPr>
          <p:cNvSpPr txBox="1"/>
          <p:nvPr/>
        </p:nvSpPr>
        <p:spPr>
          <a:xfrm>
            <a:off x="489895" y="401886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Autres Thérémines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5A1ADEB-097B-236E-ED03-8E5942A46BEC}"/>
              </a:ext>
            </a:extLst>
          </p:cNvPr>
          <p:cNvSpPr/>
          <p:nvPr/>
        </p:nvSpPr>
        <p:spPr>
          <a:xfrm>
            <a:off x="246742" y="246180"/>
            <a:ext cx="11684001" cy="6200670"/>
          </a:xfrm>
          <a:prstGeom prst="roundRect">
            <a:avLst>
              <a:gd name="adj" fmla="val 5284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5281293-5408-7329-CD50-D06AAC3140F4}"/>
              </a:ext>
            </a:extLst>
          </p:cNvPr>
          <p:cNvSpPr txBox="1"/>
          <p:nvPr/>
        </p:nvSpPr>
        <p:spPr>
          <a:xfrm>
            <a:off x="5399259" y="1433616"/>
            <a:ext cx="148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SubScope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</a:p>
          <a:p>
            <a:r>
              <a:rPr lang="fr-FR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Voicematic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2529F7-30AC-B171-C5D9-3B1A2A119D71}"/>
              </a:ext>
            </a:extLst>
          </p:cNvPr>
          <p:cNvSpPr txBox="1"/>
          <p:nvPr/>
        </p:nvSpPr>
        <p:spPr>
          <a:xfrm>
            <a:off x="5094239" y="5739628"/>
            <a:ext cx="1309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Wavefront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</a:p>
          <a:p>
            <a:r>
              <a:rPr lang="fr-FR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Travel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Case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B970E2-46F2-C5B4-4E79-4E4129BB29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D5E1E72-43DB-121E-95C0-4DB8803D5213}"/>
              </a:ext>
            </a:extLst>
          </p:cNvPr>
          <p:cNvSpPr txBox="1"/>
          <p:nvPr/>
        </p:nvSpPr>
        <p:spPr>
          <a:xfrm>
            <a:off x="554013" y="403397"/>
            <a:ext cx="167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Dérivés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CA42F56-48EF-2517-8611-8691916D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21" y="496494"/>
            <a:ext cx="1749596" cy="221344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978A6E-146D-23FF-68BF-F33886E4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42" y="496494"/>
            <a:ext cx="2043773" cy="20437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0D8FEA-7134-51ED-4613-166BBD51A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6" y="1082006"/>
            <a:ext cx="3837025" cy="21583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3C44D6-1944-5BD0-CACD-256F67039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83" y="3678125"/>
            <a:ext cx="3267415" cy="2292289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86630F-02FC-C212-0EF3-548AD40E3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6" y="4043756"/>
            <a:ext cx="1926658" cy="192665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9CD68B7-1B15-6067-7004-243F7BC2A2D3}"/>
              </a:ext>
            </a:extLst>
          </p:cNvPr>
          <p:cNvSpPr txBox="1"/>
          <p:nvPr/>
        </p:nvSpPr>
        <p:spPr>
          <a:xfrm>
            <a:off x="593502" y="3248337"/>
            <a:ext cx="401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Tannerin</a:t>
            </a:r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, 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Électro-Thérémine (fin 1950)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566B78-ECDA-C064-7EB6-19FA8952D8FC}"/>
              </a:ext>
            </a:extLst>
          </p:cNvPr>
          <p:cNvSpPr txBox="1"/>
          <p:nvPr/>
        </p:nvSpPr>
        <p:spPr>
          <a:xfrm>
            <a:off x="4891484" y="2552743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Stylophone</a:t>
            </a:r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(1967)</a:t>
            </a:r>
            <a:endParaRPr lang="fr-FR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92A410-8135-6EBC-DBF6-E1AEB8696A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14" y="4045579"/>
            <a:ext cx="2204720" cy="16535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86C548-B7EB-F12E-1078-6B476CFEAF4E}"/>
              </a:ext>
            </a:extLst>
          </p:cNvPr>
          <p:cNvSpPr txBox="1"/>
          <p:nvPr/>
        </p:nvSpPr>
        <p:spPr>
          <a:xfrm>
            <a:off x="5258740" y="5699120"/>
            <a:ext cx="228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Zepellin</a:t>
            </a:r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Design </a:t>
            </a:r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Labs</a:t>
            </a:r>
            <a:b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</a:br>
            <a:r>
              <a:rPr lang="fr-BE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Alturia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MK II, optique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D0161C-07EE-24A7-07B9-BEBF939675F6}"/>
              </a:ext>
            </a:extLst>
          </p:cNvPr>
          <p:cNvSpPr txBox="1"/>
          <p:nvPr/>
        </p:nvSpPr>
        <p:spPr>
          <a:xfrm>
            <a:off x="7383380" y="27374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Doepfer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A-178</a:t>
            </a:r>
          </a:p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format </a:t>
            </a:r>
            <a:r>
              <a:rPr lang="fr-BE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Eurorack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7D5B5C-E9B4-4173-C1B2-5AEF2E74E6B4}"/>
              </a:ext>
            </a:extLst>
          </p:cNvPr>
          <p:cNvSpPr txBox="1"/>
          <p:nvPr/>
        </p:nvSpPr>
        <p:spPr>
          <a:xfrm>
            <a:off x="593502" y="5976119"/>
            <a:ext cx="236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Widara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Distant </a:t>
            </a:r>
            <a:r>
              <a:rPr lang="fr-BE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Voices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EFEBEC8-169A-4294-2153-5E003FDB1F54}"/>
              </a:ext>
            </a:extLst>
          </p:cNvPr>
          <p:cNvSpPr txBox="1"/>
          <p:nvPr/>
        </p:nvSpPr>
        <p:spPr>
          <a:xfrm>
            <a:off x="8228985" y="5964833"/>
            <a:ext cx="309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Therenect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Xbox 360 + Kinect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E4CED0D-D554-9FC5-0796-BFC1761B0B03}"/>
              </a:ext>
            </a:extLst>
          </p:cNvPr>
          <p:cNvSpPr txBox="1"/>
          <p:nvPr/>
        </p:nvSpPr>
        <p:spPr>
          <a:xfrm>
            <a:off x="3261781" y="5699120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e-</a:t>
            </a:r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Advance </a:t>
            </a:r>
          </a:p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optique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D9CD4C85-0459-DD47-58EE-59D6C2706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65" y="4363508"/>
            <a:ext cx="1151625" cy="1335612"/>
          </a:xfrm>
          <a:prstGeom prst="rect">
            <a:avLst/>
          </a:prstGeom>
        </p:spPr>
      </p:pic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D4D7FFF0-D4FC-2B14-41AA-EAF22F0829B9}"/>
              </a:ext>
            </a:extLst>
          </p:cNvPr>
          <p:cNvSpPr/>
          <p:nvPr/>
        </p:nvSpPr>
        <p:spPr>
          <a:xfrm>
            <a:off x="246742" y="246180"/>
            <a:ext cx="11684001" cy="6200670"/>
          </a:xfrm>
          <a:prstGeom prst="roundRect">
            <a:avLst>
              <a:gd name="adj" fmla="val 5284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7B14EA-F0EB-5D67-D847-5949114574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9DF3A7-9140-0E4F-2535-4CE1406354E3}"/>
              </a:ext>
            </a:extLst>
          </p:cNvPr>
          <p:cNvSpPr txBox="1"/>
          <p:nvPr/>
        </p:nvSpPr>
        <p:spPr>
          <a:xfrm>
            <a:off x="9576804" y="1597804"/>
            <a:ext cx="2097515" cy="122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Google Doodle </a:t>
            </a:r>
          </a:p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9 mars 2016</a:t>
            </a:r>
          </a:p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les 105 ans de Clara </a:t>
            </a:r>
            <a:r>
              <a:rPr lang="fr-BE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Rockmore</a:t>
            </a:r>
            <a:endParaRPr lang="fr-FR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8" name="Image 7">
            <a:hlinkClick r:id="rId11"/>
            <a:extLst>
              <a:ext uri="{FF2B5EF4-FFF2-40B4-BE49-F238E27FC236}">
                <a16:creationId xmlns:a16="http://schemas.microsoft.com/office/drawing/2014/main" id="{C5E55758-76E1-ED8D-68D2-E463FA04A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38" y="488741"/>
            <a:ext cx="1987460" cy="11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53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1A402958-7D86-B065-CEDC-B80FE0D5E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65" y="500798"/>
            <a:ext cx="2926457" cy="25159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9581BEC-0927-DAA4-011E-0311D41D4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8" y="1625396"/>
            <a:ext cx="3149971" cy="42553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0B74BBA-C3AB-432B-65B1-C945590A5908}"/>
              </a:ext>
            </a:extLst>
          </p:cNvPr>
          <p:cNvSpPr txBox="1"/>
          <p:nvPr/>
        </p:nvSpPr>
        <p:spPr>
          <a:xfrm>
            <a:off x="429856" y="394157"/>
            <a:ext cx="206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Kits &amp; DIY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4FFCA-57D3-B335-C8A5-FDDD2B22F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77" y="3820968"/>
            <a:ext cx="2089945" cy="20597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6422CD-5339-CC02-5E50-10721C86F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09" y="3820968"/>
            <a:ext cx="2548348" cy="20597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BF28DF-F3F8-EA8E-E407-2FE6B1F66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86" y="500798"/>
            <a:ext cx="1919790" cy="16260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669792-B4A7-2419-EAC3-23E3F7036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00" y="4541475"/>
            <a:ext cx="2445286" cy="133506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85BE25A-A765-7AD4-0FF9-8BF4CE9181B4}"/>
              </a:ext>
            </a:extLst>
          </p:cNvPr>
          <p:cNvSpPr txBox="1"/>
          <p:nvPr/>
        </p:nvSpPr>
        <p:spPr>
          <a:xfrm>
            <a:off x="431951" y="5876535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Moog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  <a:r>
              <a:rPr lang="fr-BE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Etherwave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(&lt;2022)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7A83FB-411D-2AF8-8510-454EE3E55F61}"/>
              </a:ext>
            </a:extLst>
          </p:cNvPr>
          <p:cNvSpPr txBox="1"/>
          <p:nvPr/>
        </p:nvSpPr>
        <p:spPr>
          <a:xfrm>
            <a:off x="8550044" y="3009571"/>
            <a:ext cx="245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Elektor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mars/avril 2017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394DBD6-2C6A-B030-8AFB-436B3EFD5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66" y="519733"/>
            <a:ext cx="2082267" cy="24574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62063DD-F4D8-7AE2-7855-F860004F33C7}"/>
              </a:ext>
            </a:extLst>
          </p:cNvPr>
          <p:cNvSpPr txBox="1"/>
          <p:nvPr/>
        </p:nvSpPr>
        <p:spPr>
          <a:xfrm>
            <a:off x="3920656" y="297718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Mini </a:t>
            </a:r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Theremin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E5CDC41-C651-4D32-59E4-8DA4CE42F396}"/>
              </a:ext>
            </a:extLst>
          </p:cNvPr>
          <p:cNvSpPr txBox="1"/>
          <p:nvPr/>
        </p:nvSpPr>
        <p:spPr>
          <a:xfrm>
            <a:off x="6612164" y="589034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OpenTheremin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v3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5524BE8-609E-4D96-7FD5-F71CA7B2F4B4}"/>
              </a:ext>
            </a:extLst>
          </p:cNvPr>
          <p:cNvSpPr txBox="1"/>
          <p:nvPr/>
        </p:nvSpPr>
        <p:spPr>
          <a:xfrm>
            <a:off x="9374991" y="587320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OpenTheremin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v4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9D7783D-A670-13D3-42F2-FCFF8C3D3E1A}"/>
              </a:ext>
            </a:extLst>
          </p:cNvPr>
          <p:cNvSpPr txBox="1"/>
          <p:nvPr/>
        </p:nvSpPr>
        <p:spPr>
          <a:xfrm>
            <a:off x="3904224" y="588946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Kainkalabs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110BA3F-92CF-3686-5AA1-D2DBEB001B59}"/>
              </a:ext>
            </a:extLst>
          </p:cNvPr>
          <p:cNvSpPr/>
          <p:nvPr/>
        </p:nvSpPr>
        <p:spPr>
          <a:xfrm>
            <a:off x="246742" y="246180"/>
            <a:ext cx="11684001" cy="6200670"/>
          </a:xfrm>
          <a:prstGeom prst="roundRect">
            <a:avLst>
              <a:gd name="adj" fmla="val 5284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60E6731-FE0A-8FC1-E504-B84DBF5A8607}"/>
              </a:ext>
            </a:extLst>
          </p:cNvPr>
          <p:cNvSpPr txBox="1"/>
          <p:nvPr/>
        </p:nvSpPr>
        <p:spPr>
          <a:xfrm>
            <a:off x="6341897" y="2136441"/>
            <a:ext cx="127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Synthrotek</a:t>
            </a:r>
            <a:endParaRPr lang="fr-BE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optique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3586FE-60BF-F3B6-8476-0CA4484B09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4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8488EC-811A-6055-A91E-D9226ECD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82"/>
            <a:ext cx="4105903" cy="41651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D19AD3-4BCD-1A05-0297-DF2982258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36" y="-24423"/>
            <a:ext cx="3484563" cy="41814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5A532F4-BA4D-CBB1-89BF-21BA344D6A75}"/>
              </a:ext>
            </a:extLst>
          </p:cNvPr>
          <p:cNvSpPr txBox="1"/>
          <p:nvPr/>
        </p:nvSpPr>
        <p:spPr>
          <a:xfrm>
            <a:off x="4302098" y="916862"/>
            <a:ext cx="4209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Clara </a:t>
            </a:r>
            <a:r>
              <a:rPr lang="fr-BE" sz="3600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Rockmore</a:t>
            </a:r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, </a:t>
            </a:r>
          </a:p>
          <a:p>
            <a:pPr algn="ctr"/>
            <a:r>
              <a:rPr lang="fr-BE" sz="36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la première grande interprète</a:t>
            </a:r>
            <a:endParaRPr lang="fr-FR" sz="36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EBB284-D406-5916-585B-B4EA31D967E8}"/>
              </a:ext>
            </a:extLst>
          </p:cNvPr>
          <p:cNvSpPr txBox="1"/>
          <p:nvPr/>
        </p:nvSpPr>
        <p:spPr>
          <a:xfrm>
            <a:off x="2595903" y="5081787"/>
            <a:ext cx="7329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suivi de quelques œuvres classiques et contemporaines...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E4DD59-993C-049C-D9E1-93BB20B7C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60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sique">
            <a:hlinkClick r:id="" action="ppaction://media"/>
            <a:extLst>
              <a:ext uri="{FF2B5EF4-FFF2-40B4-BE49-F238E27FC236}">
                <a16:creationId xmlns:a16="http://schemas.microsoft.com/office/drawing/2014/main" id="{8475BBCE-2FA6-0C21-6EDE-4C9D72B3A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6282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E4DD59-993C-049C-D9E1-93BB20B7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1CED8-31C4-A137-460E-56357BE8E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0430E9-D868-074B-460D-ED8211CD24AF}"/>
              </a:ext>
            </a:extLst>
          </p:cNvPr>
          <p:cNvSpPr txBox="1"/>
          <p:nvPr/>
        </p:nvSpPr>
        <p:spPr>
          <a:xfrm>
            <a:off x="3991428" y="3105834"/>
            <a:ext cx="420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Musiques de film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0D93D0-AB8E-1C73-E112-C076E568B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06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1CED8-31C4-A137-460E-56357BE8E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s2">
            <a:hlinkClick r:id="" action="ppaction://media"/>
            <a:extLst>
              <a:ext uri="{FF2B5EF4-FFF2-40B4-BE49-F238E27FC236}">
                <a16:creationId xmlns:a16="http://schemas.microsoft.com/office/drawing/2014/main" id="{AA816C6E-A8D2-7A6E-0E82-E5B4E81FA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0D93D0-AB8E-1C73-E112-C076E568B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091EA-FDBB-2BD7-57D2-BA5B191C7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0E3D2B-DF98-9E74-5286-95A6CDEE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0773D4-8E27-6DE1-2C3E-83ECEBE53F27}"/>
              </a:ext>
            </a:extLst>
          </p:cNvPr>
          <p:cNvSpPr txBox="1"/>
          <p:nvPr/>
        </p:nvSpPr>
        <p:spPr>
          <a:xfrm>
            <a:off x="3991428" y="3105834"/>
            <a:ext cx="420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Pop, Rock, Électro...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0169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091EA-FDBB-2BD7-57D2-BA5B191C7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ock">
            <a:hlinkClick r:id="" action="ppaction://media"/>
            <a:extLst>
              <a:ext uri="{FF2B5EF4-FFF2-40B4-BE49-F238E27FC236}">
                <a16:creationId xmlns:a16="http://schemas.microsoft.com/office/drawing/2014/main" id="{D06EB73F-4E16-CC1E-7470-2E352CFB0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B0E3D2B-DF98-9E74-5286-95A6CDEE2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7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E2ACCD-0C07-7C29-865A-A0F77B818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1B8344-D39C-CDE2-0D97-7066C7DE50A7}"/>
              </a:ext>
            </a:extLst>
          </p:cNvPr>
          <p:cNvSpPr txBox="1"/>
          <p:nvPr/>
        </p:nvSpPr>
        <p:spPr>
          <a:xfrm>
            <a:off x="3991428" y="3105834"/>
            <a:ext cx="420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Quizz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18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C9DDD37-EE5F-86C1-97C9-BC4625A1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3933"/>
            <a:ext cx="5908045" cy="42640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120918-990E-9845-6930-EBB27013C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1"/>
          <a:stretch>
            <a:fillRect/>
          </a:stretch>
        </p:blipFill>
        <p:spPr>
          <a:xfrm>
            <a:off x="5908043" y="0"/>
            <a:ext cx="6283957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6553324-8993-20F5-2409-266CEA0E7625}"/>
              </a:ext>
            </a:extLst>
          </p:cNvPr>
          <p:cNvSpPr txBox="1"/>
          <p:nvPr/>
        </p:nvSpPr>
        <p:spPr>
          <a:xfrm>
            <a:off x="195092" y="219749"/>
            <a:ext cx="55178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54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 Thérémine</a:t>
            </a:r>
          </a:p>
          <a:p>
            <a:pPr algn="ctr"/>
            <a:r>
              <a:rPr lang="fr-BE" sz="40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1920</a:t>
            </a:r>
            <a:endParaRPr lang="fr-BE" sz="20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ctr"/>
            <a:r>
              <a:rPr lang="fr-BE" sz="20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 premier instrument de musique électronique</a:t>
            </a:r>
          </a:p>
          <a:p>
            <a:pPr algn="ctr"/>
            <a:endParaRPr lang="fr-BE" sz="8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ctr"/>
            <a:r>
              <a:rPr lang="fr-BE" sz="1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par Lev Sergueïevitch </a:t>
            </a:r>
            <a:r>
              <a:rPr lang="fr-BE" sz="1600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Termen</a:t>
            </a:r>
            <a:endParaRPr lang="fr-FR" sz="20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AF1E16D-40A0-4F02-DDC8-CFE5E2FFB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8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uizz">
            <a:hlinkClick r:id="" action="ppaction://media"/>
            <a:extLst>
              <a:ext uri="{FF2B5EF4-FFF2-40B4-BE49-F238E27FC236}">
                <a16:creationId xmlns:a16="http://schemas.microsoft.com/office/drawing/2014/main" id="{F23225E5-580C-A6ED-24E2-201673E0A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E2ACCD-0C07-7C29-865A-A0F77B818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A6CC-2380-0108-8BBD-A348B25A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71436B-721A-58BD-67BD-F4FFA14D94F1}"/>
              </a:ext>
            </a:extLst>
          </p:cNvPr>
          <p:cNvSpPr txBox="1"/>
          <p:nvPr/>
        </p:nvSpPr>
        <p:spPr>
          <a:xfrm>
            <a:off x="2998470" y="3105834"/>
            <a:ext cx="6195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 Thérémine pour les nuls...</a:t>
            </a:r>
          </a:p>
          <a:p>
            <a:pPr algn="ctr"/>
            <a:r>
              <a:rPr lang="fr-BE" sz="24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ou comment jouer une gamme</a:t>
            </a:r>
          </a:p>
          <a:p>
            <a:pPr algn="ctr"/>
            <a:r>
              <a:rPr lang="fr-BE" sz="24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par Carolina Eyck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EEA5CE-9B57-2F1B-CD94-111AF0477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A6CC-2380-0108-8BBD-A348B25A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to">
            <a:hlinkClick r:id="" action="ppaction://media"/>
            <a:extLst>
              <a:ext uri="{FF2B5EF4-FFF2-40B4-BE49-F238E27FC236}">
                <a16:creationId xmlns:a16="http://schemas.microsoft.com/office/drawing/2014/main" id="{E09C8EC1-67BA-E3F8-FEEC-FF1F4739C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75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EEA5CE-9B57-2F1B-CD94-111AF0477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47EE780-00FA-4B59-212A-E9A45FE645BD}"/>
              </a:ext>
            </a:extLst>
          </p:cNvPr>
          <p:cNvSpPr txBox="1"/>
          <p:nvPr/>
        </p:nvSpPr>
        <p:spPr>
          <a:xfrm>
            <a:off x="3991428" y="3105834"/>
            <a:ext cx="420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À vous de jouer...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FC262A-B7FA-057C-32C0-438FC483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A3568B-8E4A-8364-7661-536348C5D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8" y="1118829"/>
            <a:ext cx="2428108" cy="40958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E4DFF8-FA21-3B58-8979-10E4E683BE6F}"/>
              </a:ext>
            </a:extLst>
          </p:cNvPr>
          <p:cNvSpPr txBox="1"/>
          <p:nvPr/>
        </p:nvSpPr>
        <p:spPr>
          <a:xfrm>
            <a:off x="459358" y="5222562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Original (1929-1930)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999F9F-1740-C3B9-738E-AFDF9478C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480" y="1132448"/>
            <a:ext cx="2472906" cy="36722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322B5C-437E-C22D-7F4C-A6826A2A4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20" y="3860688"/>
            <a:ext cx="3271381" cy="21636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472878-ADFF-52A7-FC93-1D030280C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66" y="1120361"/>
            <a:ext cx="2060675" cy="15170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EC987AE-B182-0461-98DD-9C6FF83B328A}"/>
              </a:ext>
            </a:extLst>
          </p:cNvPr>
          <p:cNvSpPr txBox="1"/>
          <p:nvPr/>
        </p:nvSpPr>
        <p:spPr>
          <a:xfrm>
            <a:off x="7649406" y="5465004"/>
            <a:ext cx="2457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Thérémine-Violoncelle</a:t>
            </a:r>
          </a:p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(début 1930)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A26F4A-29CC-91AF-D0EC-3F48035C2CC1}"/>
              </a:ext>
            </a:extLst>
          </p:cNvPr>
          <p:cNvSpPr txBox="1"/>
          <p:nvPr/>
        </p:nvSpPr>
        <p:spPr>
          <a:xfrm>
            <a:off x="8990744" y="4804714"/>
            <a:ext cx="193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Terpsitone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(1932)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B945E4-C964-E649-E16D-AC213988DC51}"/>
              </a:ext>
            </a:extLst>
          </p:cNvPr>
          <p:cNvSpPr txBox="1"/>
          <p:nvPr/>
        </p:nvSpPr>
        <p:spPr>
          <a:xfrm>
            <a:off x="6662403" y="2637460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Rythmicon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(1931)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67B7A68-8EDA-D548-EE3F-2F1D8A063955}"/>
              </a:ext>
            </a:extLst>
          </p:cNvPr>
          <p:cNvSpPr/>
          <p:nvPr/>
        </p:nvSpPr>
        <p:spPr>
          <a:xfrm>
            <a:off x="3600449" y="246180"/>
            <a:ext cx="8330293" cy="6198666"/>
          </a:xfrm>
          <a:prstGeom prst="roundRect">
            <a:avLst>
              <a:gd name="adj" fmla="val 5748"/>
            </a:avLst>
          </a:prstGeom>
          <a:noFill/>
          <a:ln w="12700" cmpd="sng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FED851-48BB-9054-837B-4F29E60E357E}"/>
              </a:ext>
            </a:extLst>
          </p:cNvPr>
          <p:cNvSpPr txBox="1"/>
          <p:nvPr/>
        </p:nvSpPr>
        <p:spPr>
          <a:xfrm>
            <a:off x="3774737" y="413154"/>
            <a:ext cx="775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Autres inventions de Léon Thérémine</a:t>
            </a:r>
            <a:endParaRPr lang="fr-FR" sz="32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3EADCC-46EE-7C2F-DD8A-2932B9998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36" y="1120361"/>
            <a:ext cx="2587916" cy="222399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ED3360-F0DE-BA76-EF7F-173BD70E1800}"/>
              </a:ext>
            </a:extLst>
          </p:cNvPr>
          <p:cNvSpPr txBox="1"/>
          <p:nvPr/>
        </p:nvSpPr>
        <p:spPr>
          <a:xfrm>
            <a:off x="3839194" y="3353979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Thérémine à clavier</a:t>
            </a:r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(1930)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FD15F0-6006-F5E3-43AF-7E0303315F20}"/>
              </a:ext>
            </a:extLst>
          </p:cNvPr>
          <p:cNvSpPr txBox="1"/>
          <p:nvPr/>
        </p:nvSpPr>
        <p:spPr>
          <a:xfrm>
            <a:off x="437729" y="424584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RCA</a:t>
            </a:r>
            <a:endParaRPr lang="fr-FR" sz="20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505129E-025D-AE6F-96C3-1A2050D43D19}"/>
              </a:ext>
            </a:extLst>
          </p:cNvPr>
          <p:cNvSpPr/>
          <p:nvPr/>
        </p:nvSpPr>
        <p:spPr>
          <a:xfrm>
            <a:off x="246742" y="246180"/>
            <a:ext cx="2991801" cy="6198666"/>
          </a:xfrm>
          <a:prstGeom prst="roundRect">
            <a:avLst>
              <a:gd name="adj" fmla="val 11307"/>
            </a:avLst>
          </a:prstGeom>
          <a:noFill/>
          <a:ln w="12700" cmpd="sng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8966FB-F9F8-7596-7D81-042DA22EF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FE827D-B157-7B0E-7329-B6CF96C3A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39" y="440697"/>
            <a:ext cx="3540233" cy="485735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D2B05E-45E8-0191-F72D-8205EFBA64D6}"/>
              </a:ext>
            </a:extLst>
          </p:cNvPr>
          <p:cNvSpPr txBox="1"/>
          <p:nvPr/>
        </p:nvSpPr>
        <p:spPr>
          <a:xfrm>
            <a:off x="2204215" y="326100"/>
            <a:ext cx="605332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3200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Theremin</a:t>
            </a:r>
            <a:r>
              <a:rPr lang="fr-FR" sz="32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: An </a:t>
            </a:r>
            <a:r>
              <a:rPr lang="fr-FR" sz="3200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Electronic</a:t>
            </a:r>
            <a:r>
              <a:rPr lang="fr-FR" sz="32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  <a:r>
              <a:rPr lang="fr-FR" sz="3200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Odyssey</a:t>
            </a:r>
            <a:endParaRPr lang="fr-FR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Steven M. Martin (1993) </a:t>
            </a:r>
          </a:p>
          <a:p>
            <a:pPr algn="r"/>
            <a:endParaRPr lang="fr-FR" sz="10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r"/>
            <a:r>
              <a:rPr lang="fr-FR" i="1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Leon </a:t>
            </a:r>
            <a:r>
              <a:rPr lang="fr-FR" i="1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Theremin</a:t>
            </a:r>
            <a:endParaRPr lang="fr-FR" i="1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r"/>
            <a:r>
              <a:rPr lang="fr-FR" i="1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Clara </a:t>
            </a:r>
            <a:r>
              <a:rPr lang="fr-FR" i="1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Rockmore</a:t>
            </a:r>
            <a:endParaRPr lang="fr-FR" i="1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r"/>
            <a:r>
              <a:rPr lang="fr-FR" i="1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Robert Moog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E9A89BE-10CD-AC74-6ACF-32C6A085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92" y="3921862"/>
            <a:ext cx="4173313" cy="2345039"/>
          </a:xfrm>
          <a:prstGeom prst="rect">
            <a:avLst/>
          </a:prstGeom>
          <a:ln w="25400" cap="rnd" cmpd="sng"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97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prstDash val="solid"/>
            <a:round/>
          </a:ln>
          <a:effectLst>
            <a:softEdge rad="0"/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5A4D422-72CA-ACD8-27ED-BB3026AE9989}"/>
              </a:ext>
            </a:extLst>
          </p:cNvPr>
          <p:cNvSpPr txBox="1"/>
          <p:nvPr/>
        </p:nvSpPr>
        <p:spPr>
          <a:xfrm>
            <a:off x="394228" y="2551873"/>
            <a:ext cx="5889754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/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Lev Theremin 120th anniversary</a:t>
            </a:r>
            <a:endParaRPr lang="en-US" sz="3600" dirty="0">
              <a:solidFill>
                <a:schemeClr val="bg1">
                  <a:lumMod val="85000"/>
                </a:schemeClr>
              </a:solidFill>
              <a:effectLst/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Sergei Zorin (2016)</a:t>
            </a:r>
          </a:p>
          <a:p>
            <a:endParaRPr lang="fr-FR" sz="105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r>
              <a:rPr lang="fr-FR" i="1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https://vimeo.com/194649964</a:t>
            </a:r>
            <a:endParaRPr lang="fr-FR" i="1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38EA06-F08F-8798-8308-E4BE478803AA}"/>
              </a:ext>
            </a:extLst>
          </p:cNvPr>
          <p:cNvSpPr/>
          <p:nvPr/>
        </p:nvSpPr>
        <p:spPr>
          <a:xfrm>
            <a:off x="246742" y="246180"/>
            <a:ext cx="11684001" cy="6200670"/>
          </a:xfrm>
          <a:prstGeom prst="roundRect">
            <a:avLst>
              <a:gd name="adj" fmla="val 5284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C23E87-7A2E-2350-7004-F6AF780D4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6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0ADBE6C-9AFA-4CC2-D656-A117463D4882}"/>
              </a:ext>
            </a:extLst>
          </p:cNvPr>
          <p:cNvSpPr txBox="1"/>
          <p:nvPr/>
        </p:nvSpPr>
        <p:spPr>
          <a:xfrm>
            <a:off x="2667000" y="2410889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Déclin puis retour</a:t>
            </a:r>
            <a:endParaRPr lang="fr-FR" sz="3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C0BC3E-5E8A-4B05-CDF2-E2FD45E44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7538A1-7938-E3A0-1978-DF7489CAAE74}"/>
              </a:ext>
            </a:extLst>
          </p:cNvPr>
          <p:cNvSpPr txBox="1"/>
          <p:nvPr/>
        </p:nvSpPr>
        <p:spPr>
          <a:xfrm>
            <a:off x="2667000" y="325763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Grâce à Hollywood dans les années 50</a:t>
            </a:r>
          </a:p>
          <a:p>
            <a:pPr algn="ctr"/>
            <a:r>
              <a:rPr lang="fr-BE" sz="24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et Rober Moog dans les années 60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053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s1">
            <a:hlinkClick r:id="" action="ppaction://media"/>
            <a:extLst>
              <a:ext uri="{FF2B5EF4-FFF2-40B4-BE49-F238E27FC236}">
                <a16:creationId xmlns:a16="http://schemas.microsoft.com/office/drawing/2014/main" id="{23C2E71A-8A83-E02B-D39D-73F261E1D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062" y="-1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C0BC3E-5E8A-4B05-CDF2-E2FD45E44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309B298-99D8-8991-6061-60F5A4934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69" y="440589"/>
            <a:ext cx="6559831" cy="31671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FAE395-EC28-7358-6E55-64D5FC3E7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69" y="3764844"/>
            <a:ext cx="3496591" cy="248859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D2FA85-A15D-B022-C1FB-93BDE1A41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04" y="2569210"/>
            <a:ext cx="4311093" cy="368422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4BC56F6-783C-B74D-BD96-2CD1A6033E0E}"/>
              </a:ext>
            </a:extLst>
          </p:cNvPr>
          <p:cNvSpPr txBox="1"/>
          <p:nvPr/>
        </p:nvSpPr>
        <p:spPr>
          <a:xfrm>
            <a:off x="293653" y="453473"/>
            <a:ext cx="45223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48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Principe</a:t>
            </a:r>
            <a:endParaRPr lang="fr-BE" sz="60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  <a:p>
            <a:pPr algn="ctr"/>
            <a:r>
              <a:rPr lang="fr-BE" sz="28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instrument monophonique</a:t>
            </a:r>
            <a:endParaRPr lang="fr-FR" sz="28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A0B29F3-F1C9-9C01-5C3D-AB162A83AD7F}"/>
              </a:ext>
            </a:extLst>
          </p:cNvPr>
          <p:cNvSpPr/>
          <p:nvPr/>
        </p:nvSpPr>
        <p:spPr>
          <a:xfrm>
            <a:off x="246742" y="246180"/>
            <a:ext cx="11684001" cy="6200670"/>
          </a:xfrm>
          <a:prstGeom prst="roundRect">
            <a:avLst>
              <a:gd name="adj" fmla="val 5284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9D3BF4-A02F-BBD3-91AF-8FA7D3B2C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11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83A8974-2511-7507-65A6-A54332D5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2" y="246180"/>
            <a:ext cx="11684001" cy="6200670"/>
          </a:xfrm>
          <a:prstGeom prst="roundRect">
            <a:avLst>
              <a:gd name="adj" fmla="val 4943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02339D-16F6-EBE0-8519-925DEA43BBC4}"/>
              </a:ext>
            </a:extLst>
          </p:cNvPr>
          <p:cNvSpPr txBox="1"/>
          <p:nvPr/>
        </p:nvSpPr>
        <p:spPr>
          <a:xfrm>
            <a:off x="652092" y="74934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volume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C13EFB-ECB9-0681-B875-4345F8B3D9DD}"/>
              </a:ext>
            </a:extLst>
          </p:cNvPr>
          <p:cNvSpPr txBox="1"/>
          <p:nvPr/>
        </p:nvSpPr>
        <p:spPr>
          <a:xfrm>
            <a:off x="10365394" y="74934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pitch</a:t>
            </a:r>
            <a:endParaRPr lang="fr-FR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744FBFA-46E1-4356-49E2-A987153E1CBB}"/>
              </a:ext>
            </a:extLst>
          </p:cNvPr>
          <p:cNvSpPr txBox="1"/>
          <p:nvPr/>
        </p:nvSpPr>
        <p:spPr>
          <a:xfrm>
            <a:off x="3919763" y="503125"/>
            <a:ext cx="435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...et en modulaire ?</a:t>
            </a:r>
            <a:endParaRPr lang="fr-FR" sz="40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741123-425A-4FEF-C90E-F0E34007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3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2FDD2-22B1-1245-F8E1-934213E17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>
            <a:extLst>
              <a:ext uri="{FF2B5EF4-FFF2-40B4-BE49-F238E27FC236}">
                <a16:creationId xmlns:a16="http://schemas.microsoft.com/office/drawing/2014/main" id="{A6E1ECC0-67A7-D867-5019-30D059FF5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2" y="3657600"/>
            <a:ext cx="2273649" cy="227364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638B7C5-95F5-BC97-0359-E8EBECA1A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19" y="4111519"/>
            <a:ext cx="1939309" cy="1824243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81A2F90-D107-542E-B835-7A399F5AD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84" y="650822"/>
            <a:ext cx="2338009" cy="2824983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1F332238-4968-0E11-7561-9315EE5F3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>
            <a:fillRect/>
          </a:stretch>
        </p:blipFill>
        <p:spPr>
          <a:xfrm>
            <a:off x="668995" y="1044684"/>
            <a:ext cx="1771309" cy="2403493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12600379-39BD-CA30-16DF-99928B0C6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91" y="1551151"/>
            <a:ext cx="1782206" cy="3107053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51C19594-26EC-64A5-EC82-0441F9141D55}"/>
              </a:ext>
            </a:extLst>
          </p:cNvPr>
          <p:cNvSpPr txBox="1"/>
          <p:nvPr/>
        </p:nvSpPr>
        <p:spPr>
          <a:xfrm>
            <a:off x="574474" y="385021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Moog</a:t>
            </a:r>
            <a:endParaRPr lang="fr-FR" sz="40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57303344-58A3-1320-DEAF-5E2BD96ED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2" y="4309110"/>
            <a:ext cx="2081155" cy="1327777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3FA02AE4-39E0-B3BA-7740-2EE0DED89631}"/>
              </a:ext>
            </a:extLst>
          </p:cNvPr>
          <p:cNvSpPr txBox="1"/>
          <p:nvPr/>
        </p:nvSpPr>
        <p:spPr>
          <a:xfrm>
            <a:off x="627002" y="3471205"/>
            <a:ext cx="1841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Vanguard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(1960)</a:t>
            </a:r>
            <a:b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</a:b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à lampes</a:t>
            </a:r>
          </a:p>
        </p:txBody>
      </p:sp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5CDADDEB-430E-DC43-FC4A-D683C9EF8683}"/>
              </a:ext>
            </a:extLst>
          </p:cNvPr>
          <p:cNvSpPr/>
          <p:nvPr/>
        </p:nvSpPr>
        <p:spPr>
          <a:xfrm>
            <a:off x="246742" y="246180"/>
            <a:ext cx="2896815" cy="6200670"/>
          </a:xfrm>
          <a:prstGeom prst="roundRect">
            <a:avLst>
              <a:gd name="adj" fmla="val 11458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7201F48-83EB-1EA0-432D-36FF5DD57390}"/>
              </a:ext>
            </a:extLst>
          </p:cNvPr>
          <p:cNvSpPr txBox="1"/>
          <p:nvPr/>
        </p:nvSpPr>
        <p:spPr>
          <a:xfrm>
            <a:off x="592986" y="5666054"/>
            <a:ext cx="1819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Melodia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(1961)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le 1</a:t>
            </a:r>
            <a:r>
              <a:rPr lang="fr-FR" baseline="300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er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à transistor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7840ACAB-5535-AA37-A068-E9C4363A9D41}"/>
              </a:ext>
            </a:extLst>
          </p:cNvPr>
          <p:cNvSpPr txBox="1"/>
          <p:nvPr/>
        </p:nvSpPr>
        <p:spPr>
          <a:xfrm>
            <a:off x="5838197" y="1487751"/>
            <a:ext cx="2790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Claravox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Centenial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(2020)</a:t>
            </a:r>
          </a:p>
          <a:p>
            <a:r>
              <a:rPr lang="fr-FR" sz="1600" dirty="0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pour les 100 ans du Thérémine et en hommage à Clara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Rockmore</a:t>
            </a:r>
            <a:endParaRPr lang="fr-FR" sz="1600" dirty="0">
              <a:solidFill>
                <a:schemeClr val="bg1">
                  <a:lumMod val="7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7E9C910-EBE7-E9A8-ABEE-A4FF8C0A80C8}"/>
              </a:ext>
            </a:extLst>
          </p:cNvPr>
          <p:cNvSpPr txBox="1"/>
          <p:nvPr/>
        </p:nvSpPr>
        <p:spPr>
          <a:xfrm>
            <a:off x="9579721" y="59312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Etherwave</a:t>
            </a:r>
            <a:endParaRPr lang="fr-FR" sz="16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2DA2C5A-C6D2-BD9A-80AC-4D6A29BC5E6C}"/>
              </a:ext>
            </a:extLst>
          </p:cNvPr>
          <p:cNvSpPr txBox="1"/>
          <p:nvPr/>
        </p:nvSpPr>
        <p:spPr>
          <a:xfrm>
            <a:off x="6258142" y="5931248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Theremini</a:t>
            </a:r>
            <a:endParaRPr lang="fr-FR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E84B1E9A-9C98-0E0F-6BD2-8C66A53F5D8A}"/>
              </a:ext>
            </a:extLst>
          </p:cNvPr>
          <p:cNvSpPr txBox="1"/>
          <p:nvPr/>
        </p:nvSpPr>
        <p:spPr>
          <a:xfrm>
            <a:off x="9256924" y="3475805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Etherwave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 Pro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E276966-DE34-F446-DBB3-E2FF4539FFF5}"/>
              </a:ext>
            </a:extLst>
          </p:cNvPr>
          <p:cNvSpPr/>
          <p:nvPr/>
        </p:nvSpPr>
        <p:spPr>
          <a:xfrm>
            <a:off x="3681781" y="247272"/>
            <a:ext cx="8248961" cy="6199578"/>
          </a:xfrm>
          <a:prstGeom prst="roundRect">
            <a:avLst>
              <a:gd name="adj" fmla="val 5429"/>
            </a:avLst>
          </a:prstGeom>
          <a:noFill/>
          <a:ln w="12700">
            <a:solidFill>
              <a:schemeClr val="bg1">
                <a:lumMod val="75000"/>
              </a:schemeClr>
            </a:solidFill>
            <a:beve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C6D611-B98D-6F7B-1EE8-D0EEDBB38E76}"/>
              </a:ext>
            </a:extLst>
          </p:cNvPr>
          <p:cNvSpPr txBox="1"/>
          <p:nvPr/>
        </p:nvSpPr>
        <p:spPr>
          <a:xfrm>
            <a:off x="3884812" y="385021"/>
            <a:ext cx="473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Thérémines </a:t>
            </a:r>
            <a:r>
              <a:rPr lang="fr-FR" sz="3600" dirty="0">
                <a:solidFill>
                  <a:schemeClr val="bg1">
                    <a:lumMod val="85000"/>
                  </a:schemeClr>
                </a:solidFill>
                <a:latin typeface="Kozuka Gothic Pro EL" panose="020B0200000000000000" pitchFamily="34" charset="-128"/>
                <a:ea typeface="Kozuka Gothic Pro EL" panose="020B0200000000000000" pitchFamily="34" charset="-128"/>
              </a:rPr>
              <a:t>modernes</a:t>
            </a:r>
            <a:endParaRPr lang="fr-FR" sz="4000" dirty="0">
              <a:solidFill>
                <a:schemeClr val="bg1">
                  <a:lumMod val="85000"/>
                </a:schemeClr>
              </a:solidFill>
              <a:latin typeface="Kozuka Gothic Pro EL" panose="020B0200000000000000" pitchFamily="34" charset="-128"/>
              <a:ea typeface="Kozuka Gothic Pro EL" panose="020B02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4ACBFF-B20B-5B15-6621-81FE1C3FB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5473" y="5981700"/>
            <a:ext cx="846517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53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>
          <a:solidFill>
            <a:schemeClr val="bg1">
              <a:lumMod val="75000"/>
            </a:schemeClr>
          </a:solidFill>
          <a:bevel/>
        </a:ln>
      </a:spPr>
      <a:bodyPr rtlCol="0" anchor="ctr"/>
      <a:lstStyle>
        <a:defPPr algn="ctr">
          <a:defRPr/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1620</Words>
  <Application>Microsoft Office PowerPoint</Application>
  <PresentationFormat>Grand écran</PresentationFormat>
  <Paragraphs>337</Paragraphs>
  <Slides>23</Slides>
  <Notes>23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Kozuka Gothic Pro EL</vt:lpstr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</dc:creator>
  <cp:lastModifiedBy>Jo</cp:lastModifiedBy>
  <cp:revision>161</cp:revision>
  <dcterms:created xsi:type="dcterms:W3CDTF">2026-04-04T20:37:45Z</dcterms:created>
  <dcterms:modified xsi:type="dcterms:W3CDTF">2026-04-25T14:21:53Z</dcterms:modified>
</cp:coreProperties>
</file>